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ppt/embeddings/oleObject23.bin" ContentType="application/vnd.openxmlformats-officedocument.oleObject"/>
  <Override PartName="/ppt/embeddings/oleObject24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4" r:id="rId2"/>
    <p:sldId id="267" r:id="rId3"/>
    <p:sldId id="308" r:id="rId4"/>
    <p:sldId id="257" r:id="rId5"/>
    <p:sldId id="258" r:id="rId6"/>
    <p:sldId id="259" r:id="rId7"/>
    <p:sldId id="265" r:id="rId8"/>
    <p:sldId id="266" r:id="rId9"/>
    <p:sldId id="309" r:id="rId10"/>
    <p:sldId id="310" r:id="rId11"/>
    <p:sldId id="311" r:id="rId12"/>
    <p:sldId id="315" r:id="rId13"/>
    <p:sldId id="269" r:id="rId14"/>
    <p:sldId id="268" r:id="rId15"/>
    <p:sldId id="296" r:id="rId16"/>
    <p:sldId id="312" r:id="rId17"/>
    <p:sldId id="295" r:id="rId18"/>
    <p:sldId id="270" r:id="rId19"/>
    <p:sldId id="297" r:id="rId20"/>
    <p:sldId id="271" r:id="rId21"/>
    <p:sldId id="298" r:id="rId22"/>
    <p:sldId id="272" r:id="rId23"/>
    <p:sldId id="299" r:id="rId24"/>
    <p:sldId id="273" r:id="rId25"/>
    <p:sldId id="274" r:id="rId26"/>
    <p:sldId id="275" r:id="rId27"/>
    <p:sldId id="276" r:id="rId28"/>
    <p:sldId id="277" r:id="rId29"/>
    <p:sldId id="278" r:id="rId30"/>
    <p:sldId id="300" r:id="rId31"/>
    <p:sldId id="279" r:id="rId32"/>
    <p:sldId id="301" r:id="rId33"/>
    <p:sldId id="281" r:id="rId34"/>
    <p:sldId id="282" r:id="rId35"/>
    <p:sldId id="283" r:id="rId36"/>
    <p:sldId id="284" r:id="rId37"/>
    <p:sldId id="285" r:id="rId38"/>
    <p:sldId id="286" r:id="rId39"/>
    <p:sldId id="287" r:id="rId40"/>
    <p:sldId id="288" r:id="rId41"/>
    <p:sldId id="291" r:id="rId42"/>
    <p:sldId id="292" r:id="rId43"/>
    <p:sldId id="293" r:id="rId44"/>
    <p:sldId id="289" r:id="rId45"/>
    <p:sldId id="290" r:id="rId46"/>
    <p:sldId id="302" r:id="rId47"/>
    <p:sldId id="294" r:id="rId48"/>
    <p:sldId id="303" r:id="rId49"/>
    <p:sldId id="304" r:id="rId50"/>
    <p:sldId id="305" r:id="rId51"/>
    <p:sldId id="306" r:id="rId52"/>
    <p:sldId id="313" r:id="rId5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660066"/>
    <a:srgbClr val="CC99FF"/>
    <a:srgbClr val="99CCFF"/>
    <a:srgbClr val="CC0000"/>
    <a:srgbClr val="000066"/>
    <a:srgbClr val="006666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 autoAdjust="0"/>
    <p:restoredTop sz="94622" autoAdjust="0"/>
  </p:normalViewPr>
  <p:slideViewPr>
    <p:cSldViewPr>
      <p:cViewPr varScale="1">
        <p:scale>
          <a:sx n="63" d="100"/>
          <a:sy n="63" d="100"/>
        </p:scale>
        <p:origin x="-79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6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printerSettings" Target="printerSettings/printerSettings1.bin"/><Relationship Id="rId55" Type="http://schemas.openxmlformats.org/officeDocument/2006/relationships/presProps" Target="presProps.xml"/><Relationship Id="rId56" Type="http://schemas.openxmlformats.org/officeDocument/2006/relationships/viewProps" Target="viewProps.xml"/><Relationship Id="rId57" Type="http://schemas.openxmlformats.org/officeDocument/2006/relationships/theme" Target="theme/theme1.xml"/><Relationship Id="rId58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4" Type="http://schemas.openxmlformats.org/officeDocument/2006/relationships/image" Target="../media/image4.wmf"/><Relationship Id="rId5" Type="http://schemas.openxmlformats.org/officeDocument/2006/relationships/image" Target="../media/image5.wmf"/><Relationship Id="rId6" Type="http://schemas.openxmlformats.org/officeDocument/2006/relationships/image" Target="../media/image6.wmf"/><Relationship Id="rId7" Type="http://schemas.openxmlformats.org/officeDocument/2006/relationships/image" Target="../media/image7.wmf"/><Relationship Id="rId8" Type="http://schemas.openxmlformats.org/officeDocument/2006/relationships/image" Target="../media/image8.wmf"/><Relationship Id="rId9" Type="http://schemas.openxmlformats.org/officeDocument/2006/relationships/image" Target="../media/image9.wmf"/><Relationship Id="rId1" Type="http://schemas.openxmlformats.org/officeDocument/2006/relationships/image" Target="../media/image1.wmf"/><Relationship Id="rId2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Relationship Id="rId2" Type="http://schemas.openxmlformats.org/officeDocument/2006/relationships/image" Target="../media/image11.wmf"/><Relationship Id="rId3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Relationship Id="rId2" Type="http://schemas.openxmlformats.org/officeDocument/2006/relationships/image" Target="../media/image15.wmf"/><Relationship Id="rId3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4" Type="http://schemas.openxmlformats.org/officeDocument/2006/relationships/image" Target="../media/image12.wmf"/><Relationship Id="rId5" Type="http://schemas.openxmlformats.org/officeDocument/2006/relationships/image" Target="../media/image22.wmf"/><Relationship Id="rId1" Type="http://schemas.openxmlformats.org/officeDocument/2006/relationships/image" Target="../media/image19.wmf"/><Relationship Id="rId2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Relationship Id="rId2" Type="http://schemas.openxmlformats.org/officeDocument/2006/relationships/image" Target="../media/image23.wmf"/><Relationship Id="rId3" Type="http://schemas.openxmlformats.org/officeDocument/2006/relationships/image" Target="../media/image2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C6BB06-56BE-4FCA-9222-33631600D8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E6D4DE-4517-453A-AC33-A265BF0133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845E89-BCCB-4A98-AB84-F5922EDC40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5779890-C428-4738-BA1B-30DFBDF247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35105F-F2C4-4422-BD2E-D4CB888E0E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B2AAF3-F0BE-4B16-947D-6C89ABB585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BA62CD-9C63-4CE1-AA95-2D44FEE2DF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FD7AFC-3920-47C8-87EC-5C31D415A3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3F1767-19AD-42DE-91EF-7E7137CE63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FAC5FE-4737-4A84-BB8F-04AAD31C78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6A2F0E-98B7-4AB5-A198-7131684DD2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7D27A8-5552-46F3-B821-9ED59914A8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45296D3-4C03-4A83-A35F-727824B8493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4.bin"/><Relationship Id="rId20" Type="http://schemas.openxmlformats.org/officeDocument/2006/relationships/image" Target="../media/image9.wmf"/><Relationship Id="rId10" Type="http://schemas.openxmlformats.org/officeDocument/2006/relationships/image" Target="../media/image4.wmf"/><Relationship Id="rId11" Type="http://schemas.openxmlformats.org/officeDocument/2006/relationships/oleObject" Target="../embeddings/oleObject5.bin"/><Relationship Id="rId12" Type="http://schemas.openxmlformats.org/officeDocument/2006/relationships/image" Target="../media/image5.wmf"/><Relationship Id="rId13" Type="http://schemas.openxmlformats.org/officeDocument/2006/relationships/oleObject" Target="../embeddings/oleObject6.bin"/><Relationship Id="rId14" Type="http://schemas.openxmlformats.org/officeDocument/2006/relationships/image" Target="../media/image6.wmf"/><Relationship Id="rId15" Type="http://schemas.openxmlformats.org/officeDocument/2006/relationships/oleObject" Target="../embeddings/oleObject7.bin"/><Relationship Id="rId16" Type="http://schemas.openxmlformats.org/officeDocument/2006/relationships/image" Target="../media/image7.wmf"/><Relationship Id="rId17" Type="http://schemas.openxmlformats.org/officeDocument/2006/relationships/oleObject" Target="../embeddings/oleObject8.bin"/><Relationship Id="rId18" Type="http://schemas.openxmlformats.org/officeDocument/2006/relationships/image" Target="../media/image8.wmf"/><Relationship Id="rId19" Type="http://schemas.openxmlformats.org/officeDocument/2006/relationships/oleObject" Target="../embeddings/oleObject9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Relationship Id="rId3" Type="http://schemas.openxmlformats.org/officeDocument/2006/relationships/oleObject" Target="../embeddings/oleObject1.bin"/><Relationship Id="rId4" Type="http://schemas.openxmlformats.org/officeDocument/2006/relationships/image" Target="../media/image1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2.w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3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4" Type="http://schemas.openxmlformats.org/officeDocument/2006/relationships/image" Target="../media/image10.wmf"/><Relationship Id="rId5" Type="http://schemas.openxmlformats.org/officeDocument/2006/relationships/oleObject" Target="../embeddings/oleObject11.bin"/><Relationship Id="rId6" Type="http://schemas.openxmlformats.org/officeDocument/2006/relationships/image" Target="../media/image11.wmf"/><Relationship Id="rId7" Type="http://schemas.openxmlformats.org/officeDocument/2006/relationships/oleObject" Target="../embeddings/oleObject12.bin"/><Relationship Id="rId8" Type="http://schemas.openxmlformats.org/officeDocument/2006/relationships/image" Target="../media/image12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4" Type="http://schemas.openxmlformats.org/officeDocument/2006/relationships/image" Target="../media/image13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6.wmf"/><Relationship Id="rId12" Type="http://schemas.openxmlformats.org/officeDocument/2006/relationships/image" Target="../media/image18.gif"/><Relationship Id="rId1" Type="http://schemas.openxmlformats.org/officeDocument/2006/relationships/vmlDrawing" Target="../drawings/vmlDrawing4.vml"/><Relationship Id="rId2" Type="http://schemas.microsoft.com/office/2007/relationships/media" Target="file:///C:\Documents%20and%20Settings\burnup\Local%20Settings\Temporary%20Internet%20Files\Content.IE5\BQ8VBXS1\1thwxmjx%5b1%5d.jpg" TargetMode="External"/><Relationship Id="rId3" Type="http://schemas.openxmlformats.org/officeDocument/2006/relationships/video" Target="file:///C:\Documents%20and%20Settings\burnup\Local%20Settings\Temporary%20Internet%20Files\Content.IE5\BQ8VBXS1\1thwxmjx%5b1%5d.jpg" TargetMode="External"/><Relationship Id="rId4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6" Type="http://schemas.openxmlformats.org/officeDocument/2006/relationships/oleObject" Target="../embeddings/oleObject14.bin"/><Relationship Id="rId7" Type="http://schemas.openxmlformats.org/officeDocument/2006/relationships/image" Target="../media/image14.wmf"/><Relationship Id="rId8" Type="http://schemas.openxmlformats.org/officeDocument/2006/relationships/oleObject" Target="../embeddings/oleObject15.bin"/><Relationship Id="rId9" Type="http://schemas.openxmlformats.org/officeDocument/2006/relationships/image" Target="../media/image15.wmf"/><Relationship Id="rId10" Type="http://schemas.openxmlformats.org/officeDocument/2006/relationships/oleObject" Target="../embeddings/oleObject16.bin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21.bin"/><Relationship Id="rId12" Type="http://schemas.openxmlformats.org/officeDocument/2006/relationships/image" Target="../media/image22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7.xml"/><Relationship Id="rId3" Type="http://schemas.openxmlformats.org/officeDocument/2006/relationships/oleObject" Target="../embeddings/oleObject17.bin"/><Relationship Id="rId4" Type="http://schemas.openxmlformats.org/officeDocument/2006/relationships/image" Target="../media/image19.wmf"/><Relationship Id="rId5" Type="http://schemas.openxmlformats.org/officeDocument/2006/relationships/oleObject" Target="../embeddings/oleObject18.bin"/><Relationship Id="rId6" Type="http://schemas.openxmlformats.org/officeDocument/2006/relationships/image" Target="../media/image20.wmf"/><Relationship Id="rId7" Type="http://schemas.openxmlformats.org/officeDocument/2006/relationships/oleObject" Target="../embeddings/oleObject19.bin"/><Relationship Id="rId8" Type="http://schemas.openxmlformats.org/officeDocument/2006/relationships/image" Target="../media/image21.wmf"/><Relationship Id="rId9" Type="http://schemas.openxmlformats.org/officeDocument/2006/relationships/oleObject" Target="../embeddings/oleObject20.bin"/><Relationship Id="rId10" Type="http://schemas.openxmlformats.org/officeDocument/2006/relationships/image" Target="../media/image12.w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4" Type="http://schemas.openxmlformats.org/officeDocument/2006/relationships/image" Target="../media/image15.wmf"/><Relationship Id="rId5" Type="http://schemas.openxmlformats.org/officeDocument/2006/relationships/oleObject" Target="../embeddings/oleObject23.bin"/><Relationship Id="rId6" Type="http://schemas.openxmlformats.org/officeDocument/2006/relationships/image" Target="../media/image23.wmf"/><Relationship Id="rId7" Type="http://schemas.openxmlformats.org/officeDocument/2006/relationships/oleObject" Target="../embeddings/oleObject24.bin"/><Relationship Id="rId8" Type="http://schemas.openxmlformats.org/officeDocument/2006/relationships/image" Target="../media/image24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gif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gif"/><Relationship Id="rId4" Type="http://schemas.openxmlformats.org/officeDocument/2006/relationships/image" Target="../media/image28.gif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gif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05000" y="914400"/>
            <a:ext cx="5178020" cy="452431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Nutrients</a:t>
            </a:r>
          </a:p>
          <a:p>
            <a:pPr algn="ctr"/>
            <a:r>
              <a:rPr lang="en-US" sz="9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&amp;</a:t>
            </a:r>
          </a:p>
          <a:p>
            <a:pPr algn="ctr"/>
            <a:r>
              <a:rPr lang="en-US" sz="9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Nutrition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304800" y="228600"/>
            <a:ext cx="8534400" cy="2835275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6000" dirty="0">
                <a:solidFill>
                  <a:schemeClr val="bg1"/>
                </a:solidFill>
                <a:latin typeface="Arial" charset="0"/>
              </a:rPr>
              <a:t>Calories in food are the fuel that keep your body functioning properly.</a:t>
            </a:r>
          </a:p>
        </p:txBody>
      </p:sp>
      <p:sp>
        <p:nvSpPr>
          <p:cNvPr id="67587" name="Text Box 3"/>
          <p:cNvSpPr txBox="1">
            <a:spLocks noChangeArrowheads="1"/>
          </p:cNvSpPr>
          <p:nvPr/>
        </p:nvSpPr>
        <p:spPr bwMode="auto">
          <a:xfrm>
            <a:off x="304800" y="3505200"/>
            <a:ext cx="8534400" cy="19208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6000" dirty="0">
                <a:solidFill>
                  <a:schemeClr val="bg1"/>
                </a:solidFill>
                <a:latin typeface="Arial" charset="0"/>
              </a:rPr>
              <a:t>Calories are to you as gasoline is to a car.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7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7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7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6" grpId="0" animBg="1" autoUpdateAnimBg="0"/>
      <p:bldP spid="67587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304800" y="228600"/>
            <a:ext cx="8534400" cy="37496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6000" dirty="0">
                <a:solidFill>
                  <a:schemeClr val="bg1"/>
                </a:solidFill>
                <a:latin typeface="Arial" charset="0"/>
              </a:rPr>
              <a:t>Along with the oxygen in the air you breath energy is released in the cells of your body.</a:t>
            </a:r>
          </a:p>
        </p:txBody>
      </p:sp>
      <p:sp>
        <p:nvSpPr>
          <p:cNvPr id="68611" name="Text Box 3"/>
          <p:cNvSpPr txBox="1">
            <a:spLocks noChangeArrowheads="1"/>
          </p:cNvSpPr>
          <p:nvPr/>
        </p:nvSpPr>
        <p:spPr bwMode="auto">
          <a:xfrm>
            <a:off x="381000" y="4495800"/>
            <a:ext cx="8534400" cy="1920875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6000" dirty="0">
                <a:solidFill>
                  <a:schemeClr val="bg1"/>
                </a:solidFill>
                <a:latin typeface="Arial" charset="0"/>
              </a:rPr>
              <a:t>This is called cellular respiration.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7" presetClass="entr" presetSubtype="1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8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8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 animBg="1" autoUpdateAnimBg="0"/>
      <p:bldP spid="68611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170481" y="15498"/>
            <a:ext cx="8839200" cy="286232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6000" dirty="0" smtClean="0">
                <a:solidFill>
                  <a:schemeClr val="bg1"/>
                </a:solidFill>
                <a:latin typeface="Arial" charset="0"/>
              </a:rPr>
              <a:t>Without proper nutrition the body does not function properly.</a:t>
            </a:r>
            <a:endParaRPr lang="en-US" sz="60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74356" y="2784338"/>
            <a:ext cx="8839200" cy="3785652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6000" dirty="0" smtClean="0">
                <a:solidFill>
                  <a:schemeClr val="bg1"/>
                </a:solidFill>
                <a:latin typeface="Arial" charset="0"/>
              </a:rPr>
              <a:t>Energy can be released when the body has the correct amount of nutrients.</a:t>
            </a:r>
            <a:endParaRPr lang="en-US" sz="6000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7" presetClass="entr" presetSubtype="1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 animBg="1" autoUpdateAnimBg="0"/>
      <p:bldP spid="5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304800" y="1447800"/>
            <a:ext cx="8686800" cy="411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8800">
                <a:latin typeface="Bimini" pitchFamily="34" charset="0"/>
              </a:rPr>
              <a:t>Food sources of carbohydrates include:</a:t>
            </a:r>
            <a:endParaRPr lang="en-US" sz="88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5757863" y="2971800"/>
          <a:ext cx="3386137" cy="346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8" name="ClipArt" r:id="rId3" imgW="3385800" imgH="3468960" progId="MS_ClipArt_Gallery">
                  <p:embed/>
                </p:oleObj>
              </mc:Choice>
              <mc:Fallback>
                <p:oleObj name="ClipArt" r:id="rId3" imgW="3385800" imgH="3468960" progId="MS_ClipArt_Gallery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7863" y="2971800"/>
                        <a:ext cx="3386137" cy="3468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39" name="Object 3"/>
          <p:cNvGraphicFramePr>
            <a:graphicFrameLocks noChangeAspect="1"/>
          </p:cNvGraphicFramePr>
          <p:nvPr/>
        </p:nvGraphicFramePr>
        <p:xfrm>
          <a:off x="5638800" y="0"/>
          <a:ext cx="3225800" cy="297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9" name="ClipArt" r:id="rId5" imgW="3758400" imgH="3468960" progId="MS_ClipArt_Gallery">
                  <p:embed/>
                </p:oleObj>
              </mc:Choice>
              <mc:Fallback>
                <p:oleObj name="ClipArt" r:id="rId5" imgW="3758400" imgH="3468960" progId="MS_ClipArt_Gallery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0"/>
                        <a:ext cx="3225800" cy="2976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0" name="Object 4"/>
          <p:cNvGraphicFramePr>
            <a:graphicFrameLocks noChangeAspect="1"/>
          </p:cNvGraphicFramePr>
          <p:nvPr/>
        </p:nvGraphicFramePr>
        <p:xfrm>
          <a:off x="3810000" y="228600"/>
          <a:ext cx="2971800" cy="292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0" name="ClipArt" r:id="rId7" imgW="3526200" imgH="3468960" progId="MS_ClipArt_Gallery">
                  <p:embed/>
                </p:oleObj>
              </mc:Choice>
              <mc:Fallback>
                <p:oleObj name="ClipArt" r:id="rId7" imgW="3526200" imgH="3468960" progId="MS_ClipArt_Gallery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228600"/>
                        <a:ext cx="2971800" cy="292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1" name="Object 5"/>
          <p:cNvGraphicFramePr>
            <a:graphicFrameLocks noChangeAspect="1"/>
          </p:cNvGraphicFramePr>
          <p:nvPr/>
        </p:nvGraphicFramePr>
        <p:xfrm>
          <a:off x="228600" y="304800"/>
          <a:ext cx="3411538" cy="2608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1" name="ClipArt" r:id="rId9" imgW="4537080" imgH="3468960" progId="MS_ClipArt_Gallery">
                  <p:embed/>
                </p:oleObj>
              </mc:Choice>
              <mc:Fallback>
                <p:oleObj name="ClipArt" r:id="rId9" imgW="4537080" imgH="3468960" progId="MS_ClipArt_Gallery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04800"/>
                        <a:ext cx="3411538" cy="2608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2" name="Object 6"/>
          <p:cNvGraphicFramePr>
            <a:graphicFrameLocks noChangeAspect="1"/>
          </p:cNvGraphicFramePr>
          <p:nvPr/>
        </p:nvGraphicFramePr>
        <p:xfrm>
          <a:off x="-11113" y="3733800"/>
          <a:ext cx="4583113" cy="284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2" name="ClipArt" r:id="rId11" imgW="4582440" imgH="2841480" progId="MS_ClipArt_Gallery">
                  <p:embed/>
                </p:oleObj>
              </mc:Choice>
              <mc:Fallback>
                <p:oleObj name="ClipArt" r:id="rId11" imgW="4582440" imgH="2841480" progId="MS_ClipArt_Gallery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1113" y="3733800"/>
                        <a:ext cx="4583113" cy="2841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3" name="Object 7"/>
          <p:cNvGraphicFramePr>
            <a:graphicFrameLocks noChangeAspect="1"/>
          </p:cNvGraphicFramePr>
          <p:nvPr/>
        </p:nvGraphicFramePr>
        <p:xfrm>
          <a:off x="4876800" y="2362200"/>
          <a:ext cx="1604963" cy="346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3" name="ClipArt" r:id="rId13" imgW="1605240" imgH="3468960" progId="MS_ClipArt_Gallery">
                  <p:embed/>
                </p:oleObj>
              </mc:Choice>
              <mc:Fallback>
                <p:oleObj name="ClipArt" r:id="rId13" imgW="1605240" imgH="3468960" progId="MS_ClipArt_Gallery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2362200"/>
                        <a:ext cx="1604963" cy="3468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4" name="Object 8"/>
          <p:cNvGraphicFramePr>
            <a:graphicFrameLocks noChangeAspect="1"/>
          </p:cNvGraphicFramePr>
          <p:nvPr/>
        </p:nvGraphicFramePr>
        <p:xfrm>
          <a:off x="-304800" y="1981200"/>
          <a:ext cx="4583113" cy="319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4" name="ClipArt" r:id="rId15" imgW="4582440" imgH="3196080" progId="MS_ClipArt_Gallery">
                  <p:embed/>
                </p:oleObj>
              </mc:Choice>
              <mc:Fallback>
                <p:oleObj name="ClipArt" r:id="rId15" imgW="4582440" imgH="3196080" progId="MS_ClipArt_Gallery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304800" y="1981200"/>
                        <a:ext cx="4583113" cy="3195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5" name="Object 9"/>
          <p:cNvGraphicFramePr>
            <a:graphicFrameLocks noChangeAspect="1"/>
          </p:cNvGraphicFramePr>
          <p:nvPr/>
        </p:nvGraphicFramePr>
        <p:xfrm>
          <a:off x="5791200" y="3657600"/>
          <a:ext cx="1873250" cy="299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5" name="ClipArt" r:id="rId17" imgW="600480" imgH="959760" progId="MS_ClipArt_Gallery">
                  <p:embed/>
                </p:oleObj>
              </mc:Choice>
              <mc:Fallback>
                <p:oleObj name="ClipArt" r:id="rId17" imgW="600480" imgH="959760" progId="MS_ClipArt_Gallery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3657600"/>
                        <a:ext cx="1873250" cy="299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6" name="Object 10"/>
          <p:cNvGraphicFramePr>
            <a:graphicFrameLocks noChangeAspect="1"/>
          </p:cNvGraphicFramePr>
          <p:nvPr/>
        </p:nvGraphicFramePr>
        <p:xfrm>
          <a:off x="2133600" y="1066800"/>
          <a:ext cx="3038475" cy="2727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6" name="ClipArt" r:id="rId19" imgW="743040" imgH="667080" progId="MS_ClipArt_Gallery">
                  <p:embed/>
                </p:oleObj>
              </mc:Choice>
              <mc:Fallback>
                <p:oleObj name="ClipArt" r:id="rId19" imgW="743040" imgH="667080" progId="MS_ClipArt_Gallery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1066800"/>
                        <a:ext cx="3038475" cy="2727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3" presetClass="entr" presetSubtype="3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3" presetClass="entr" presetSubtype="28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500"/>
                            </p:stCondLst>
                            <p:childTnLst>
                              <p:par>
                                <p:cTn id="30" presetID="3" presetClass="entr" presetSubtype="5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2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9000"/>
                            </p:stCondLst>
                            <p:childTnLst>
                              <p:par>
                                <p:cTn id="34" presetID="5" presetClass="entr" presetSubtype="5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6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500"/>
                            </p:stCondLst>
                            <p:childTnLst>
                              <p:par>
                                <p:cTn id="38" presetID="24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2000"/>
                            </p:stCondLst>
                            <p:childTnLst>
                              <p:par>
                                <p:cTn id="42" presetID="24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4" dur="1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4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686800" cy="1905000"/>
          </a:xfrm>
        </p:spPr>
        <p:txBody>
          <a:bodyPr/>
          <a:lstStyle/>
          <a:p>
            <a:r>
              <a:rPr lang="en-US" sz="6600" dirty="0">
                <a:latin typeface="Arial" charset="0"/>
              </a:rPr>
              <a:t>The </a:t>
            </a:r>
            <a:r>
              <a:rPr lang="en-US" sz="6600" dirty="0" smtClean="0">
                <a:latin typeface="Arial" charset="0"/>
              </a:rPr>
              <a:t>Main Function </a:t>
            </a:r>
            <a:r>
              <a:rPr lang="en-US" sz="6600" dirty="0">
                <a:latin typeface="Arial" charset="0"/>
              </a:rPr>
              <a:t>of </a:t>
            </a:r>
            <a:br>
              <a:rPr lang="en-US" sz="6600" dirty="0">
                <a:latin typeface="Arial" charset="0"/>
              </a:rPr>
            </a:br>
            <a:r>
              <a:rPr lang="en-US" sz="6600" dirty="0">
                <a:latin typeface="Arial" charset="0"/>
              </a:rPr>
              <a:t>Carbohydrates</a:t>
            </a:r>
          </a:p>
        </p:txBody>
      </p:sp>
      <p:sp>
        <p:nvSpPr>
          <p:cNvPr id="44037" name="WordArt 5"/>
          <p:cNvSpPr>
            <a:spLocks noChangeArrowheads="1" noChangeShapeType="1" noTextEdit="1"/>
          </p:cNvSpPr>
          <p:nvPr/>
        </p:nvSpPr>
        <p:spPr bwMode="auto">
          <a:xfrm>
            <a:off x="2209800" y="2438400"/>
            <a:ext cx="5076825" cy="324643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Provide Energy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/>
      <p:bldP spid="4403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" y="223838"/>
            <a:ext cx="8686800" cy="549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5400" dirty="0">
                <a:solidFill>
                  <a:schemeClr val="bg1"/>
                </a:solidFill>
                <a:latin typeface="Bimini" pitchFamily="34" charset="0"/>
              </a:rPr>
              <a:t>A lack of carbohydrate results in: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5400" dirty="0">
                <a:solidFill>
                  <a:schemeClr val="bg1"/>
                </a:solidFill>
                <a:latin typeface="Bimini" pitchFamily="34" charset="0"/>
              </a:rPr>
              <a:t>	low energy 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5400" dirty="0">
                <a:solidFill>
                  <a:schemeClr val="bg1"/>
                </a:solidFill>
                <a:latin typeface="Bimini" pitchFamily="34" charset="0"/>
              </a:rPr>
              <a:t>	slower thinking 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5400" dirty="0">
                <a:solidFill>
                  <a:schemeClr val="bg1"/>
                </a:solidFill>
                <a:latin typeface="Bimini" pitchFamily="34" charset="0"/>
              </a:rPr>
              <a:t>	lethargy</a:t>
            </a:r>
            <a:endParaRPr lang="en-US" sz="5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696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696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696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534400" cy="5029200"/>
          </a:xfrm>
        </p:spPr>
        <p:txBody>
          <a:bodyPr/>
          <a:lstStyle/>
          <a:p>
            <a:r>
              <a:rPr lang="en-US" sz="9600">
                <a:solidFill>
                  <a:schemeClr val="bg1"/>
                </a:solidFill>
                <a:latin typeface="Arial" charset="0"/>
              </a:rPr>
              <a:t>Three Categories of Carbohydrates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609600" y="533400"/>
            <a:ext cx="8077200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8000">
                <a:solidFill>
                  <a:schemeClr val="bg1"/>
                </a:solidFill>
                <a:latin typeface="BellGothic" pitchFamily="34" charset="0"/>
              </a:rPr>
              <a:t>What are the three main classes of carbohydrates?</a:t>
            </a:r>
            <a:endParaRPr lang="en-US"/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 rot="-446479">
            <a:off x="4949825" y="4375150"/>
            <a:ext cx="3733800" cy="1555750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9600">
                <a:latin typeface="Placard Condensed" pitchFamily="34" charset="0"/>
              </a:rPr>
              <a:t>Sugar</a:t>
            </a:r>
            <a:endParaRPr lang="en-US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 rot="-2503063">
            <a:off x="1828800" y="2514600"/>
            <a:ext cx="5753100" cy="155575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9600">
                <a:latin typeface="Bazooka" pitchFamily="2" charset="0"/>
              </a:rPr>
              <a:t>Starches</a:t>
            </a:r>
            <a:endParaRPr lang="en-US" sz="5400"/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533400" y="1600200"/>
            <a:ext cx="3200400" cy="155575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9600">
                <a:latin typeface="Metro" pitchFamily="2" charset="0"/>
              </a:rPr>
              <a:t>Fiber</a:t>
            </a:r>
            <a:endParaRPr lang="en-US">
              <a:latin typeface="Metro" pitchFamily="2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52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3" presetClass="entr" presetSubtype="52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animBg="1" autoUpdateAnimBg="0"/>
      <p:bldP spid="16388" grpId="0" animBg="1" autoUpdateAnimBg="0"/>
      <p:bldP spid="16389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772400" cy="1143000"/>
          </a:xfrm>
          <a:ln w="76200">
            <a:solidFill>
              <a:schemeClr val="accent2">
                <a:lumMod val="50000"/>
              </a:schemeClr>
            </a:solidFill>
          </a:ln>
        </p:spPr>
        <p:txBody>
          <a:bodyPr/>
          <a:lstStyle/>
          <a:p>
            <a:r>
              <a:rPr lang="en-US" sz="8800" dirty="0" smtClean="0">
                <a:latin typeface="Arial" charset="0"/>
              </a:rPr>
              <a:t>Simple Sugars</a:t>
            </a:r>
            <a:endParaRPr lang="en-US" sz="8800" dirty="0">
              <a:latin typeface="Arial" charset="0"/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057400"/>
            <a:ext cx="3733800" cy="3048000"/>
          </a:xfrm>
          <a:ln w="57150">
            <a:solidFill>
              <a:schemeClr val="accent2">
                <a:lumMod val="50000"/>
              </a:schemeClr>
            </a:solidFill>
          </a:ln>
        </p:spPr>
        <p:txBody>
          <a:bodyPr/>
          <a:lstStyle/>
          <a:p>
            <a:r>
              <a:rPr lang="en-US" sz="4800" dirty="0" smtClean="0">
                <a:latin typeface="Arial" charset="0"/>
              </a:rPr>
              <a:t>Glucose</a:t>
            </a:r>
          </a:p>
          <a:p>
            <a:r>
              <a:rPr lang="en-US" sz="4800" dirty="0" smtClean="0">
                <a:latin typeface="Arial" charset="0"/>
              </a:rPr>
              <a:t>Fructose</a:t>
            </a:r>
          </a:p>
          <a:p>
            <a:r>
              <a:rPr lang="en-US" sz="4800" dirty="0" smtClean="0">
                <a:latin typeface="Arial" charset="0"/>
              </a:rPr>
              <a:t>Galactose</a:t>
            </a:r>
          </a:p>
          <a:p>
            <a:endParaRPr lang="en-US" sz="4800" dirty="0">
              <a:latin typeface="Arial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724400" y="2057400"/>
            <a:ext cx="3733800" cy="3048000"/>
          </a:xfrm>
          <a:prstGeom prst="rect">
            <a:avLst/>
          </a:prstGeom>
          <a:noFill/>
          <a:ln w="57150">
            <a:solidFill>
              <a:schemeClr val="accent2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4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Lactose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4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Maltose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4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Sucrose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4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608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 animBg="1"/>
      <p:bldP spid="7" grpId="0" uiExpand="1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457200"/>
            <a:ext cx="7772400" cy="1470025"/>
          </a:xfrm>
          <a:ln w="76200">
            <a:solidFill>
              <a:schemeClr val="tx1"/>
            </a:solidFill>
          </a:ln>
        </p:spPr>
        <p:txBody>
          <a:bodyPr/>
          <a:lstStyle/>
          <a:p>
            <a:r>
              <a:rPr lang="en-US" sz="9600">
                <a:solidFill>
                  <a:schemeClr val="bg1"/>
                </a:solidFill>
                <a:latin typeface="Verdana" pitchFamily="34" charset="0"/>
              </a:rPr>
              <a:t>Nutrients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2286000"/>
            <a:ext cx="6934200" cy="3352800"/>
          </a:xfrm>
        </p:spPr>
        <p:txBody>
          <a:bodyPr/>
          <a:lstStyle/>
          <a:p>
            <a:r>
              <a:rPr lang="en-US" sz="5400">
                <a:solidFill>
                  <a:schemeClr val="bg1"/>
                </a:solidFill>
                <a:latin typeface="Verdana" pitchFamily="34" charset="0"/>
              </a:rPr>
              <a:t>Chemicals the body needs in order to function.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1371600" y="304800"/>
            <a:ext cx="6400800" cy="1612900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9600"/>
              <a:t>Starch</a:t>
            </a:r>
          </a:p>
        </p:txBody>
      </p:sp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1676400" y="4343400"/>
          <a:ext cx="4516438" cy="218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6" name="ClipArt" r:id="rId3" imgW="1261440" imgH="609480" progId="MS_ClipArt_Gallery">
                  <p:embed/>
                </p:oleObj>
              </mc:Choice>
              <mc:Fallback>
                <p:oleObj name="ClipArt" r:id="rId3" imgW="1261440" imgH="609480" progId="MS_ClipArt_Gallery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4343400"/>
                        <a:ext cx="4516438" cy="218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3" name="Object 5"/>
          <p:cNvGraphicFramePr>
            <a:graphicFrameLocks noChangeAspect="1"/>
          </p:cNvGraphicFramePr>
          <p:nvPr/>
        </p:nvGraphicFramePr>
        <p:xfrm>
          <a:off x="457200" y="1447800"/>
          <a:ext cx="2286000" cy="464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7" name="ClipArt" r:id="rId5" imgW="516960" imgH="1049400" progId="MS_ClipArt_Gallery">
                  <p:embed/>
                </p:oleObj>
              </mc:Choice>
              <mc:Fallback>
                <p:oleObj name="ClipArt" r:id="rId5" imgW="516960" imgH="1049400" progId="MS_ClipArt_Gallery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447800"/>
                        <a:ext cx="2286000" cy="464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4" name="Object 6"/>
          <p:cNvGraphicFramePr>
            <a:graphicFrameLocks noChangeAspect="1"/>
          </p:cNvGraphicFramePr>
          <p:nvPr/>
        </p:nvGraphicFramePr>
        <p:xfrm>
          <a:off x="6858000" y="2438400"/>
          <a:ext cx="1693863" cy="368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8" name="ClipArt" r:id="rId7" imgW="585720" imgH="1275480" progId="MS_ClipArt_Gallery">
                  <p:embed/>
                </p:oleObj>
              </mc:Choice>
              <mc:Fallback>
                <p:oleObj name="ClipArt" r:id="rId7" imgW="585720" imgH="1275480" progId="MS_ClipArt_Gallery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2438400"/>
                        <a:ext cx="1693863" cy="3686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5" name="WordArt 7"/>
          <p:cNvSpPr>
            <a:spLocks noChangeArrowheads="1" noChangeShapeType="1" noTextEdit="1"/>
          </p:cNvSpPr>
          <p:nvPr/>
        </p:nvSpPr>
        <p:spPr bwMode="auto">
          <a:xfrm>
            <a:off x="4114800" y="2971800"/>
            <a:ext cx="1438275" cy="14573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Tubers</a:t>
            </a:r>
          </a:p>
        </p:txBody>
      </p:sp>
      <p:sp>
        <p:nvSpPr>
          <p:cNvPr id="17417" name="WordArt 9"/>
          <p:cNvSpPr>
            <a:spLocks noChangeArrowheads="1" noChangeShapeType="1" noTextEdit="1"/>
          </p:cNvSpPr>
          <p:nvPr/>
        </p:nvSpPr>
        <p:spPr bwMode="auto">
          <a:xfrm>
            <a:off x="2438400" y="2209800"/>
            <a:ext cx="1438275" cy="14573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Roots</a:t>
            </a:r>
          </a:p>
        </p:txBody>
      </p:sp>
      <p:sp>
        <p:nvSpPr>
          <p:cNvPr id="17418" name="WordArt 10"/>
          <p:cNvSpPr>
            <a:spLocks noChangeArrowheads="1" noChangeShapeType="1" noTextEdit="1"/>
          </p:cNvSpPr>
          <p:nvPr/>
        </p:nvSpPr>
        <p:spPr bwMode="auto">
          <a:xfrm>
            <a:off x="6629400" y="1905000"/>
            <a:ext cx="1438275" cy="14573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Grains</a:t>
            </a:r>
          </a:p>
        </p:txBody>
      </p:sp>
    </p:spTree>
  </p:cSld>
  <p:clrMapOvr>
    <a:masterClrMapping/>
  </p:clrMapOvr>
  <p:transition xmlns:p14="http://schemas.microsoft.com/office/powerpoint/2010/main">
    <p:cut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10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1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10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10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nimBg="1" autoUpdateAnimBg="0"/>
      <p:bldP spid="17415" grpId="0" animBg="1"/>
      <p:bldP spid="17417" grpId="0" animBg="1"/>
      <p:bldP spid="1741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9600">
                <a:latin typeface="Arial" charset="0"/>
              </a:rPr>
              <a:t>Fiber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6000">
                <a:latin typeface="Arial" charset="0"/>
              </a:rPr>
              <a:t>Found in Plant Cell Walls</a:t>
            </a:r>
          </a:p>
          <a:p>
            <a:r>
              <a:rPr lang="en-US" sz="6000">
                <a:latin typeface="Arial" charset="0"/>
              </a:rPr>
              <a:t>Indigestible to Humans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 descr="20%"/>
          <p:cNvSpPr txBox="1">
            <a:spLocks noChangeArrowheads="1"/>
          </p:cNvSpPr>
          <p:nvPr/>
        </p:nvSpPr>
        <p:spPr bwMode="auto">
          <a:xfrm>
            <a:off x="304800" y="609600"/>
            <a:ext cx="8610600" cy="923330"/>
          </a:xfrm>
          <a:prstGeom prst="rect">
            <a:avLst/>
          </a:prstGeom>
          <a:pattFill prst="pct20">
            <a:fgClr>
              <a:schemeClr val="bg2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5400" dirty="0" smtClean="0">
                <a:latin typeface="Gill Sans Ultra Bold" pitchFamily="34" charset="0"/>
              </a:rPr>
              <a:t>Benefits </a:t>
            </a:r>
            <a:r>
              <a:rPr lang="en-US" sz="5400" dirty="0">
                <a:latin typeface="Gill Sans Ultra Bold" pitchFamily="34" charset="0"/>
              </a:rPr>
              <a:t>of </a:t>
            </a:r>
            <a:r>
              <a:rPr lang="en-US" sz="5400" dirty="0" smtClean="0">
                <a:latin typeface="Gill Sans Ultra Bold" pitchFamily="34" charset="0"/>
              </a:rPr>
              <a:t>Eating Fiber</a:t>
            </a:r>
            <a:endParaRPr lang="en-US" sz="5400" dirty="0"/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609600" y="2209800"/>
            <a:ext cx="8077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5400" dirty="0">
                <a:latin typeface="Hobo" pitchFamily="34" charset="0"/>
              </a:rPr>
              <a:t>Prevent Heart Disease</a:t>
            </a:r>
            <a:endParaRPr lang="en-US" dirty="0"/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228600" y="3581400"/>
            <a:ext cx="8763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5400" dirty="0">
                <a:latin typeface="Hobo" pitchFamily="34" charset="0"/>
              </a:rPr>
              <a:t>Aid Digestion &amp; Regulation</a:t>
            </a:r>
            <a:endParaRPr lang="en-US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28600" y="4876800"/>
            <a:ext cx="8763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5400" dirty="0" smtClean="0">
                <a:latin typeface="Hobo" pitchFamily="34" charset="0"/>
              </a:rPr>
              <a:t>Prevent Colon Cancer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9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nimBg="1" autoUpdateAnimBg="0"/>
      <p:bldP spid="18435" grpId="1"/>
      <p:bldP spid="18436" grpId="0" autoUpdateAnimBg="0"/>
      <p:bldP spid="7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WordArt 4"/>
          <p:cNvSpPr>
            <a:spLocks noChangeArrowheads="1" noChangeShapeType="1" noTextEdit="1"/>
          </p:cNvSpPr>
          <p:nvPr/>
        </p:nvSpPr>
        <p:spPr bwMode="auto">
          <a:xfrm>
            <a:off x="1295400" y="533400"/>
            <a:ext cx="6934200" cy="492918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603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Protein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57200" y="457200"/>
            <a:ext cx="8001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8000" b="1" u="sng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Function</a:t>
            </a:r>
            <a:r>
              <a:rPr lang="en-US" sz="8000">
                <a:latin typeface="Arial" charset="0"/>
              </a:rPr>
              <a:t>:</a:t>
            </a:r>
            <a:endParaRPr lang="en-US">
              <a:latin typeface="Arial" charset="0"/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533400" y="2209800"/>
            <a:ext cx="76962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8000">
                <a:latin typeface="Arial" charset="0"/>
              </a:rPr>
              <a:t>Build &amp; Repair</a:t>
            </a:r>
          </a:p>
          <a:p>
            <a:pPr eaLnBrk="0" hangingPunct="0">
              <a:spcBef>
                <a:spcPct val="50000"/>
              </a:spcBef>
            </a:pPr>
            <a:r>
              <a:rPr lang="en-US" sz="8000">
                <a:latin typeface="Arial" charset="0"/>
              </a:rPr>
              <a:t>the body</a:t>
            </a:r>
          </a:p>
        </p:txBody>
      </p:sp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6324600" y="990600"/>
          <a:ext cx="2541588" cy="474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2" name="Clip" r:id="rId3" imgW="1073880" imgH="2007000" progId="MS_ClipArt_Gallery">
                  <p:embed/>
                </p:oleObj>
              </mc:Choice>
              <mc:Fallback>
                <p:oleObj name="Clip" r:id="rId3" imgW="1073880" imgH="2007000" progId="MS_ClipArt_Gallery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990600"/>
                        <a:ext cx="2541588" cy="4749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utoUpdateAnimBg="0"/>
      <p:bldP spid="19459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066800" y="457200"/>
            <a:ext cx="6934200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88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Deficiencies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762000" y="2209800"/>
            <a:ext cx="7391400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7200" dirty="0">
                <a:solidFill>
                  <a:schemeClr val="bg1"/>
                </a:solidFill>
                <a:latin typeface="Arial" charset="0"/>
              </a:rPr>
              <a:t>Stunted Growth</a:t>
            </a:r>
            <a:r>
              <a:rPr lang="en-US" dirty="0">
                <a:solidFill>
                  <a:schemeClr val="bg1"/>
                </a:solidFill>
                <a:latin typeface="Arial" charset="0"/>
              </a:rPr>
              <a:t> 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762000" y="3581400"/>
            <a:ext cx="76962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7200" dirty="0">
                <a:solidFill>
                  <a:schemeClr val="bg1"/>
                </a:solidFill>
                <a:latin typeface="Arial" charset="0"/>
              </a:rPr>
              <a:t>Slow Healing</a:t>
            </a:r>
            <a:endParaRPr lang="en-US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1447800" y="4953000"/>
            <a:ext cx="62484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7200" dirty="0">
                <a:solidFill>
                  <a:schemeClr val="bg1"/>
                </a:solidFill>
                <a:latin typeface="Arial" charset="0"/>
              </a:rPr>
              <a:t>Kwashiorkor</a:t>
            </a:r>
            <a:endParaRPr lang="en-US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utoUpdateAnimBg="0"/>
      <p:bldP spid="20483" grpId="0" autoUpdateAnimBg="0"/>
      <p:bldP spid="20484" grpId="0" autoUpdateAnimBg="0"/>
      <p:bldP spid="20485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81000" y="152400"/>
            <a:ext cx="82296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9600" b="1" u="sng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Amino Acids</a:t>
            </a:r>
            <a:endParaRPr lang="en-US" b="1" u="sng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152400" y="1752600"/>
            <a:ext cx="8763000" cy="971550"/>
          </a:xfrm>
          <a:prstGeom prst="rect">
            <a:avLst/>
          </a:prstGeom>
          <a:noFill/>
          <a:ln w="57150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5400">
                <a:latin typeface="Arial" charset="0"/>
              </a:rPr>
              <a:t>Building Blocks of Proteins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304800" y="2895600"/>
            <a:ext cx="8610600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5400" i="1" u="sng">
                <a:latin typeface="Arial" charset="0"/>
              </a:rPr>
              <a:t>22 total Amino Acids</a:t>
            </a:r>
          </a:p>
          <a:p>
            <a:pPr eaLnBrk="0" hangingPunct="0">
              <a:spcBef>
                <a:spcPct val="50000"/>
              </a:spcBef>
            </a:pPr>
            <a:r>
              <a:rPr lang="en-US" sz="5400">
                <a:latin typeface="Arial" charset="0"/>
              </a:rPr>
              <a:t>9 essential </a:t>
            </a:r>
            <a:r>
              <a:rPr lang="en-US" sz="4000">
                <a:latin typeface="Arial" charset="0"/>
              </a:rPr>
              <a:t>(must get from food)</a:t>
            </a:r>
            <a:r>
              <a:rPr lang="en-US" sz="5400">
                <a:latin typeface="Arial" charset="0"/>
              </a:rPr>
              <a:t>	</a:t>
            </a:r>
          </a:p>
          <a:p>
            <a:pPr eaLnBrk="0" hangingPunct="0">
              <a:spcBef>
                <a:spcPct val="50000"/>
              </a:spcBef>
            </a:pPr>
            <a:r>
              <a:rPr lang="en-US" sz="5400">
                <a:latin typeface="Arial" charset="0"/>
              </a:rPr>
              <a:t>13 synthesized by body</a:t>
            </a:r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10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1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autoUpdateAnimBg="0"/>
      <p:bldP spid="21507" grpId="0" animBg="1" autoUpdateAnimBg="0"/>
      <p:bldP spid="21508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457200" y="457200"/>
            <a:ext cx="8382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5400" b="1" u="sng">
                <a:latin typeface="Arial" charset="0"/>
              </a:rPr>
              <a:t>2 Categories of Proteins</a:t>
            </a:r>
          </a:p>
        </p:txBody>
      </p:sp>
      <p:sp>
        <p:nvSpPr>
          <p:cNvPr id="22531" name="WordArt 3"/>
          <p:cNvSpPr>
            <a:spLocks noChangeArrowheads="1" noChangeShapeType="1" noTextEdit="1"/>
          </p:cNvSpPr>
          <p:nvPr/>
        </p:nvSpPr>
        <p:spPr bwMode="auto">
          <a:xfrm>
            <a:off x="609600" y="2057400"/>
            <a:ext cx="4941888" cy="1276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Complete</a:t>
            </a:r>
          </a:p>
        </p:txBody>
      </p:sp>
      <p:sp>
        <p:nvSpPr>
          <p:cNvPr id="22532" name="WordArt 4"/>
          <p:cNvSpPr>
            <a:spLocks noChangeArrowheads="1" noChangeShapeType="1" noTextEdit="1"/>
          </p:cNvSpPr>
          <p:nvPr/>
        </p:nvSpPr>
        <p:spPr bwMode="auto">
          <a:xfrm>
            <a:off x="533400" y="3962400"/>
            <a:ext cx="5654675" cy="1409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Incomplete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 animBg="1"/>
      <p:bldP spid="2253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9" name="1thwxmjx[1].jpg">
            <a:hlinkClick r:id="" action="ppaction://media"/>
          </p:cNvPr>
          <p:cNvPicPr>
            <a:picLocks noRot="1" noChangeAspect="1" noChangeArrowheads="1"/>
          </p:cNvPicPr>
          <p:nvPr>
            <a:videoFile r:link="rId3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19400" y="4419600"/>
            <a:ext cx="3238500" cy="2127250"/>
          </a:xfrm>
          <a:prstGeom prst="rect">
            <a:avLst/>
          </a:prstGeom>
          <a:noFill/>
        </p:spPr>
      </p:pic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685800" y="4883150"/>
          <a:ext cx="2803525" cy="197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9" name="Clip" r:id="rId6" imgW="1812960" imgH="1079640" progId="MS_ClipArt_Gallery">
                  <p:embed/>
                </p:oleObj>
              </mc:Choice>
              <mc:Fallback>
                <p:oleObj name="Clip" r:id="rId6" imgW="1812960" imgH="1079640" progId="MS_ClipArt_Gallery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883150"/>
                        <a:ext cx="2803525" cy="1974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5791200" y="3429000"/>
          <a:ext cx="3124200" cy="300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0" name="Clip" r:id="rId8" imgW="1388520" imgH="1333800" progId="MS_ClipArt_Gallery">
                  <p:embed/>
                </p:oleObj>
              </mc:Choice>
              <mc:Fallback>
                <p:oleObj name="Clip" r:id="rId8" imgW="1388520" imgH="1333800" progId="MS_ClipArt_Gallery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3429000"/>
                        <a:ext cx="3124200" cy="3001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0" y="228600"/>
            <a:ext cx="91440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6000" b="1">
                <a:latin typeface="Arial" charset="0"/>
              </a:rPr>
              <a:t>Complete Proteins contain all the essential</a:t>
            </a:r>
            <a:r>
              <a:rPr lang="en-US" sz="7200" b="1">
                <a:latin typeface="Arial" charset="0"/>
              </a:rPr>
              <a:t> </a:t>
            </a:r>
            <a:r>
              <a:rPr lang="en-US" sz="7200">
                <a:solidFill>
                  <a:srgbClr val="FF0066"/>
                </a:solidFill>
                <a:latin typeface="Arial" charset="0"/>
              </a:rPr>
              <a:t>amino acids</a:t>
            </a:r>
            <a:r>
              <a:rPr lang="en-US" sz="7200">
                <a:latin typeface="Arial" charset="0"/>
              </a:rPr>
              <a:t>.</a:t>
            </a:r>
            <a:endParaRPr lang="en-US">
              <a:latin typeface="Arial" charset="0"/>
            </a:endParaRPr>
          </a:p>
        </p:txBody>
      </p:sp>
      <p:graphicFrame>
        <p:nvGraphicFramePr>
          <p:cNvPr id="23557" name="Object 5"/>
          <p:cNvGraphicFramePr>
            <a:graphicFrameLocks noChangeAspect="1"/>
          </p:cNvGraphicFramePr>
          <p:nvPr/>
        </p:nvGraphicFramePr>
        <p:xfrm>
          <a:off x="457200" y="3581400"/>
          <a:ext cx="2366963" cy="1122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1" name="Clip" r:id="rId10" imgW="1381320" imgH="657000" progId="MS_ClipArt_Gallery">
                  <p:embed/>
                </p:oleObj>
              </mc:Choice>
              <mc:Fallback>
                <p:oleObj name="Clip" r:id="rId10" imgW="1381320" imgH="657000" progId="MS_ClipArt_Gallery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581400"/>
                        <a:ext cx="2366963" cy="1122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3561" name="Picture 9" descr="wnbl43yx[1]"/>
          <p:cNvPicPr>
            <a:picLocks noChangeAspect="1" noChangeArrowheads="1" noCrop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971800" y="3352800"/>
            <a:ext cx="1624013" cy="9890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1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10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3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3559"/>
                </p:tgtEl>
              </p:cMediaNode>
            </p:video>
          </p:childTnLst>
        </p:cTn>
      </p:par>
    </p:tnLst>
    <p:bldLst>
      <p:bldP spid="23556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533400" y="304800"/>
            <a:ext cx="8153400" cy="603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6000" b="1" u="sng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Incomplete Proteins</a:t>
            </a:r>
            <a:r>
              <a:rPr lang="en-US" sz="6000">
                <a:latin typeface="Arial" charset="0"/>
              </a:rPr>
              <a:t> </a:t>
            </a:r>
            <a:r>
              <a:rPr lang="en-US" sz="6000">
                <a:solidFill>
                  <a:srgbClr val="008000"/>
                </a:solidFill>
                <a:latin typeface="Arial" charset="0"/>
              </a:rPr>
              <a:t>contain some but not all essential amino acids </a:t>
            </a:r>
          </a:p>
          <a:p>
            <a:pPr eaLnBrk="0" hangingPunct="0">
              <a:spcBef>
                <a:spcPct val="50000"/>
              </a:spcBef>
            </a:pPr>
            <a:r>
              <a:rPr lang="en-US" sz="6000">
                <a:solidFill>
                  <a:srgbClr val="6600CC"/>
                </a:solidFill>
                <a:latin typeface="Arial" charset="0"/>
              </a:rPr>
              <a:t>These foods should be eaten together</a:t>
            </a:r>
            <a:endParaRPr lang="en-US" sz="60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457200"/>
            <a:ext cx="7772400" cy="1470025"/>
          </a:xfrm>
          <a:ln w="76200">
            <a:solidFill>
              <a:schemeClr val="tx1"/>
            </a:solidFill>
          </a:ln>
        </p:spPr>
        <p:txBody>
          <a:bodyPr/>
          <a:lstStyle/>
          <a:p>
            <a:r>
              <a:rPr lang="en-US" sz="9600">
                <a:solidFill>
                  <a:schemeClr val="bg1"/>
                </a:solidFill>
                <a:latin typeface="Verdana" pitchFamily="34" charset="0"/>
              </a:rPr>
              <a:t>Nutrition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2286000"/>
            <a:ext cx="6934200" cy="3352800"/>
          </a:xfrm>
        </p:spPr>
        <p:txBody>
          <a:bodyPr/>
          <a:lstStyle/>
          <a:p>
            <a:r>
              <a:rPr lang="en-US" sz="5400">
                <a:solidFill>
                  <a:schemeClr val="bg1"/>
                </a:solidFill>
                <a:latin typeface="Verdana" pitchFamily="34" charset="0"/>
              </a:rPr>
              <a:t>The study of how the body uses food.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b="1" u="sng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Examples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7086600" cy="3810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4400" dirty="0">
                <a:latin typeface="Arial" charset="0"/>
              </a:rPr>
              <a:t>Legumes</a:t>
            </a:r>
          </a:p>
          <a:p>
            <a:pPr lvl="1">
              <a:lnSpc>
                <a:spcPct val="90000"/>
              </a:lnSpc>
            </a:pPr>
            <a:r>
              <a:rPr lang="en-US" sz="3200" dirty="0">
                <a:latin typeface="Arial" charset="0"/>
              </a:rPr>
              <a:t>Dry beans, Peas &amp; Lentils</a:t>
            </a:r>
          </a:p>
          <a:p>
            <a:pPr>
              <a:lnSpc>
                <a:spcPct val="90000"/>
              </a:lnSpc>
            </a:pPr>
            <a:r>
              <a:rPr lang="en-US" sz="4400" dirty="0">
                <a:latin typeface="Arial" charset="0"/>
              </a:rPr>
              <a:t>Nuts/Seeds</a:t>
            </a:r>
          </a:p>
          <a:p>
            <a:pPr lvl="1">
              <a:lnSpc>
                <a:spcPct val="90000"/>
              </a:lnSpc>
            </a:pPr>
            <a:r>
              <a:rPr lang="en-US" sz="3200" dirty="0">
                <a:latin typeface="Arial" charset="0"/>
              </a:rPr>
              <a:t>Peanuts, Sunflower Seeds</a:t>
            </a:r>
          </a:p>
          <a:p>
            <a:pPr>
              <a:lnSpc>
                <a:spcPct val="90000"/>
              </a:lnSpc>
            </a:pPr>
            <a:r>
              <a:rPr lang="en-US" sz="4400" dirty="0">
                <a:latin typeface="Arial" charset="0"/>
              </a:rPr>
              <a:t>Grains/Grasses</a:t>
            </a:r>
          </a:p>
          <a:p>
            <a:pPr lvl="1">
              <a:lnSpc>
                <a:spcPct val="90000"/>
              </a:lnSpc>
            </a:pPr>
            <a:r>
              <a:rPr lang="en-US" sz="3200" dirty="0">
                <a:latin typeface="Arial" charset="0"/>
              </a:rPr>
              <a:t>Wheat, Oats, Rice, Barley, Corn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685800" y="304800"/>
          <a:ext cx="2897188" cy="576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9" name="Clip" r:id="rId3" imgW="1352520" imgH="2692440" progId="MS_ClipArt_Gallery">
                  <p:embed/>
                </p:oleObj>
              </mc:Choice>
              <mc:Fallback>
                <p:oleObj name="Clip" r:id="rId3" imgW="1352520" imgH="2692440" progId="MS_ClipArt_Gallery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04800"/>
                        <a:ext cx="2897188" cy="576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1905000" y="1905000"/>
          <a:ext cx="3382963" cy="296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0" name="Clip" r:id="rId5" imgW="671760" imgH="589320" progId="MS_ClipArt_Gallery">
                  <p:embed/>
                </p:oleObj>
              </mc:Choice>
              <mc:Fallback>
                <p:oleObj name="Clip" r:id="rId5" imgW="671760" imgH="589320" progId="MS_ClipArt_Gallery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905000"/>
                        <a:ext cx="3382963" cy="2967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4419600" y="762000"/>
          <a:ext cx="2436813" cy="379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1" name="Clip" r:id="rId7" imgW="668520" imgH="1042200" progId="MS_ClipArt_Gallery">
                  <p:embed/>
                </p:oleObj>
              </mc:Choice>
              <mc:Fallback>
                <p:oleObj name="Clip" r:id="rId7" imgW="668520" imgH="1042200" progId="MS_ClipArt_Gallery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762000"/>
                        <a:ext cx="2436813" cy="3797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5" name="Object 5"/>
          <p:cNvGraphicFramePr>
            <a:graphicFrameLocks noChangeAspect="1"/>
          </p:cNvGraphicFramePr>
          <p:nvPr/>
        </p:nvGraphicFramePr>
        <p:xfrm>
          <a:off x="6248400" y="914400"/>
          <a:ext cx="2232025" cy="4856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2" name="Clip" r:id="rId9" imgW="585720" imgH="1275480" progId="MS_ClipArt_Gallery">
                  <p:embed/>
                </p:oleObj>
              </mc:Choice>
              <mc:Fallback>
                <p:oleObj name="Clip" r:id="rId9" imgW="585720" imgH="1275480" progId="MS_ClipArt_Gallery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914400"/>
                        <a:ext cx="2232025" cy="4856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7" name="Object 7"/>
          <p:cNvGraphicFramePr>
            <a:graphicFrameLocks noChangeAspect="1"/>
          </p:cNvGraphicFramePr>
          <p:nvPr/>
        </p:nvGraphicFramePr>
        <p:xfrm>
          <a:off x="1981200" y="2971800"/>
          <a:ext cx="4267200" cy="356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3" name="Clip" r:id="rId11" imgW="916920" imgH="767160" progId="MS_ClipArt_Gallery">
                  <p:embed/>
                </p:oleObj>
              </mc:Choice>
              <mc:Fallback>
                <p:oleObj name="Clip" r:id="rId11" imgW="916920" imgH="767160" progId="MS_ClipArt_Gallery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971800"/>
                        <a:ext cx="4267200" cy="3565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WordArt 4"/>
          <p:cNvSpPr>
            <a:spLocks noChangeArrowheads="1" noChangeShapeType="1" noTextEdit="1"/>
          </p:cNvSpPr>
          <p:nvPr/>
        </p:nvSpPr>
        <p:spPr bwMode="auto">
          <a:xfrm>
            <a:off x="1447800" y="1247775"/>
            <a:ext cx="6781800" cy="4044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Fats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0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WordArt 2"/>
          <p:cNvSpPr>
            <a:spLocks noChangeArrowheads="1" noChangeShapeType="1" noTextEdit="1"/>
          </p:cNvSpPr>
          <p:nvPr/>
        </p:nvSpPr>
        <p:spPr bwMode="auto">
          <a:xfrm>
            <a:off x="381000" y="152400"/>
            <a:ext cx="5486400" cy="12954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Functions of Fat</a:t>
            </a:r>
          </a:p>
        </p:txBody>
      </p:sp>
      <p:sp>
        <p:nvSpPr>
          <p:cNvPr id="27651" name="WordArt 3" descr="Narrow vertical"/>
          <p:cNvSpPr>
            <a:spLocks noChangeArrowheads="1" noChangeShapeType="1" noTextEdit="1"/>
          </p:cNvSpPr>
          <p:nvPr/>
        </p:nvSpPr>
        <p:spPr bwMode="auto">
          <a:xfrm rot="-259741">
            <a:off x="4418013" y="447675"/>
            <a:ext cx="3962400" cy="2600325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1829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/>
                  </a:outerShdw>
                </a:effectLst>
                <a:latin typeface="Arial Black"/>
              </a:rPr>
              <a:t>Stored Energy</a:t>
            </a:r>
          </a:p>
        </p:txBody>
      </p:sp>
      <p:sp>
        <p:nvSpPr>
          <p:cNvPr id="27652" name="WordArt 4" descr="Narrow vertical"/>
          <p:cNvSpPr>
            <a:spLocks noChangeArrowheads="1" noChangeShapeType="1" noTextEdit="1"/>
          </p:cNvSpPr>
          <p:nvPr/>
        </p:nvSpPr>
        <p:spPr bwMode="auto">
          <a:xfrm rot="2265487">
            <a:off x="2471738" y="2500313"/>
            <a:ext cx="5621337" cy="1912937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/>
                  </a:outerShdw>
                </a:effectLst>
                <a:latin typeface="Arial Black"/>
              </a:rPr>
              <a:t>Protect Organs</a:t>
            </a:r>
          </a:p>
        </p:txBody>
      </p:sp>
      <p:sp>
        <p:nvSpPr>
          <p:cNvPr id="27653" name="WordArt 5" descr="Narrow vertical"/>
          <p:cNvSpPr>
            <a:spLocks noChangeArrowheads="1" noChangeShapeType="1" noTextEdit="1"/>
          </p:cNvSpPr>
          <p:nvPr/>
        </p:nvSpPr>
        <p:spPr bwMode="auto">
          <a:xfrm rot="-18055236">
            <a:off x="1111250" y="2855913"/>
            <a:ext cx="4895850" cy="18288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56338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/>
                  </a:outerShdw>
                </a:effectLst>
                <a:latin typeface="Arial Black"/>
              </a:rPr>
              <a:t>Insulation</a:t>
            </a:r>
          </a:p>
        </p:txBody>
      </p:sp>
      <p:sp>
        <p:nvSpPr>
          <p:cNvPr id="27654" name="WordArt 6" descr="Narrow vertical"/>
          <p:cNvSpPr>
            <a:spLocks noChangeArrowheads="1" noChangeShapeType="1" noTextEdit="1"/>
          </p:cNvSpPr>
          <p:nvPr/>
        </p:nvSpPr>
        <p:spPr bwMode="auto">
          <a:xfrm rot="4148645">
            <a:off x="-488155" y="3247231"/>
            <a:ext cx="4811712" cy="1692275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2917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/>
                  </a:outerShdw>
                </a:effectLst>
                <a:latin typeface="Arial Black"/>
              </a:rPr>
              <a:t>Carry Nutrients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animBg="1"/>
      <p:bldP spid="27651" grpId="0" animBg="1"/>
      <p:bldP spid="27652" grpId="0" animBg="1"/>
      <p:bldP spid="27653" grpId="0" animBg="1"/>
      <p:bldP spid="27654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WordArt 2"/>
          <p:cNvSpPr>
            <a:spLocks noChangeArrowheads="1" noChangeShapeType="1" noTextEdit="1"/>
          </p:cNvSpPr>
          <p:nvPr/>
        </p:nvSpPr>
        <p:spPr bwMode="auto">
          <a:xfrm>
            <a:off x="685800" y="228600"/>
            <a:ext cx="8001000" cy="14478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66FF"/>
                </a:solidFill>
                <a:latin typeface="Impact"/>
              </a:rPr>
              <a:t>Sources of FAT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0" y="1905000"/>
            <a:ext cx="6172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5400">
                <a:latin typeface="Andy" pitchFamily="66" charset="0"/>
              </a:rPr>
              <a:t>Dairy Products</a:t>
            </a:r>
            <a:endParaRPr lang="en-US" sz="6600"/>
          </a:p>
        </p:txBody>
      </p:sp>
      <p:graphicFrame>
        <p:nvGraphicFramePr>
          <p:cNvPr id="28676" name="Object 4"/>
          <p:cNvGraphicFramePr>
            <a:graphicFrameLocks noChangeAspect="1"/>
          </p:cNvGraphicFramePr>
          <p:nvPr/>
        </p:nvGraphicFramePr>
        <p:xfrm>
          <a:off x="5638800" y="1828800"/>
          <a:ext cx="3055938" cy="293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2" name="Clip" r:id="rId3" imgW="1388520" imgH="1333800" progId="MS_ClipArt_Gallery">
                  <p:embed/>
                </p:oleObj>
              </mc:Choice>
              <mc:Fallback>
                <p:oleObj name="Clip" r:id="rId3" imgW="1388520" imgH="1333800" progId="MS_ClipArt_Gallery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1828800"/>
                        <a:ext cx="3055938" cy="2936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381000" y="3657600"/>
            <a:ext cx="3429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5400">
                <a:latin typeface="Andy" pitchFamily="66" charset="0"/>
              </a:rPr>
              <a:t>Meats</a:t>
            </a:r>
            <a:endParaRPr lang="en-US" sz="6600"/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381000" y="5334000"/>
            <a:ext cx="5181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5400">
                <a:latin typeface="Andy" pitchFamily="66" charset="0"/>
              </a:rPr>
              <a:t>Fried Food</a:t>
            </a:r>
            <a:endParaRPr lang="en-US" sz="6600"/>
          </a:p>
        </p:txBody>
      </p:sp>
      <p:graphicFrame>
        <p:nvGraphicFramePr>
          <p:cNvPr id="28679" name="Object 7"/>
          <p:cNvGraphicFramePr>
            <a:graphicFrameLocks noChangeAspect="1"/>
          </p:cNvGraphicFramePr>
          <p:nvPr/>
        </p:nvGraphicFramePr>
        <p:xfrm>
          <a:off x="4343400" y="2895600"/>
          <a:ext cx="2673350" cy="281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3" name="Clip" r:id="rId5" imgW="1073160" imgH="1132920" progId="MS_ClipArt_Gallery">
                  <p:embed/>
                </p:oleObj>
              </mc:Choice>
              <mc:Fallback>
                <p:oleObj name="Clip" r:id="rId5" imgW="1073160" imgH="1132920" progId="MS_ClipArt_Gallery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2895600"/>
                        <a:ext cx="2673350" cy="281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0" name="Object 8"/>
          <p:cNvGraphicFramePr>
            <a:graphicFrameLocks noChangeAspect="1"/>
          </p:cNvGraphicFramePr>
          <p:nvPr/>
        </p:nvGraphicFramePr>
        <p:xfrm>
          <a:off x="6324600" y="4419600"/>
          <a:ext cx="2478088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4" name="Clip" r:id="rId7" imgW="877680" imgH="729360" progId="MS_ClipArt_Gallery">
                  <p:embed/>
                </p:oleObj>
              </mc:Choice>
              <mc:Fallback>
                <p:oleObj name="Clip" r:id="rId7" imgW="877680" imgH="729360" progId="MS_ClipArt_Gallery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4419600"/>
                        <a:ext cx="2478088" cy="205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500"/>
                            </p:stCondLst>
                            <p:childTnLst>
                              <p:par>
                                <p:cTn id="3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animBg="1"/>
      <p:bldP spid="28675" grpId="0" autoUpdateAnimBg="0"/>
      <p:bldP spid="28677" grpId="0" autoUpdateAnimBg="0"/>
      <p:bldP spid="28678" grpId="0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WordArt 2"/>
          <p:cNvSpPr>
            <a:spLocks noChangeArrowheads="1" noChangeShapeType="1" noTextEdit="1"/>
          </p:cNvSpPr>
          <p:nvPr/>
        </p:nvSpPr>
        <p:spPr bwMode="auto">
          <a:xfrm>
            <a:off x="609600" y="2895600"/>
            <a:ext cx="7710488" cy="3276600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22773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gerteeth ICG"/>
              </a:rPr>
              <a:t>Too Much Fat</a:t>
            </a:r>
          </a:p>
        </p:txBody>
      </p:sp>
      <p:sp>
        <p:nvSpPr>
          <p:cNvPr id="29699" name="WordArt 3"/>
          <p:cNvSpPr>
            <a:spLocks noChangeArrowheads="1" noChangeShapeType="1" noTextEdit="1"/>
          </p:cNvSpPr>
          <p:nvPr/>
        </p:nvSpPr>
        <p:spPr bwMode="auto">
          <a:xfrm>
            <a:off x="685800" y="457200"/>
            <a:ext cx="5181600" cy="2133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Weight Gain</a:t>
            </a:r>
          </a:p>
        </p:txBody>
      </p:sp>
      <p:sp>
        <p:nvSpPr>
          <p:cNvPr id="29700" name="WordArt 4"/>
          <p:cNvSpPr>
            <a:spLocks noChangeArrowheads="1" noChangeShapeType="1" noTextEdit="1"/>
          </p:cNvSpPr>
          <p:nvPr/>
        </p:nvSpPr>
        <p:spPr bwMode="auto">
          <a:xfrm>
            <a:off x="1219200" y="2819400"/>
            <a:ext cx="4308475" cy="116205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66FF"/>
                </a:solidFill>
                <a:latin typeface="Arial Black"/>
              </a:rPr>
              <a:t>Diabetes</a:t>
            </a:r>
          </a:p>
        </p:txBody>
      </p:sp>
      <p:sp>
        <p:nvSpPr>
          <p:cNvPr id="29701" name="WordArt 5"/>
          <p:cNvSpPr>
            <a:spLocks noChangeArrowheads="1" noChangeShapeType="1" noTextEdit="1"/>
          </p:cNvSpPr>
          <p:nvPr/>
        </p:nvSpPr>
        <p:spPr bwMode="auto">
          <a:xfrm rot="-1237062">
            <a:off x="4876800" y="685800"/>
            <a:ext cx="3886200" cy="21336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6637062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Impact"/>
              </a:rPr>
              <a:t>Heart Disease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animBg="1"/>
      <p:bldP spid="29699" grpId="0" animBg="1"/>
      <p:bldP spid="29700" grpId="0" animBg="1"/>
      <p:bldP spid="29701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WordArt 2"/>
          <p:cNvSpPr>
            <a:spLocks noChangeArrowheads="1" noChangeShapeType="1" noTextEdit="1"/>
          </p:cNvSpPr>
          <p:nvPr/>
        </p:nvSpPr>
        <p:spPr bwMode="auto">
          <a:xfrm>
            <a:off x="609600" y="381000"/>
            <a:ext cx="80010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Too Little FAT</a:t>
            </a:r>
          </a:p>
        </p:txBody>
      </p:sp>
      <p:sp>
        <p:nvSpPr>
          <p:cNvPr id="30723" name="WordArt 3" descr="Narrow vertical"/>
          <p:cNvSpPr>
            <a:spLocks noChangeArrowheads="1" noChangeShapeType="1" noTextEdit="1"/>
          </p:cNvSpPr>
          <p:nvPr/>
        </p:nvSpPr>
        <p:spPr bwMode="auto">
          <a:xfrm>
            <a:off x="914400" y="762000"/>
            <a:ext cx="6858000" cy="47244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/>
                  </a:outerShdw>
                </a:effectLst>
                <a:latin typeface="Arial Black"/>
              </a:rPr>
              <a:t>Deficiencies of </a:t>
            </a:r>
          </a:p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/>
                  </a:outerShdw>
                </a:effectLst>
                <a:latin typeface="Arial Black"/>
              </a:rPr>
              <a:t>fat soluble nutrients</a:t>
            </a:r>
          </a:p>
        </p:txBody>
      </p:sp>
      <p:sp>
        <p:nvSpPr>
          <p:cNvPr id="30724" name="WordArt 4"/>
          <p:cNvSpPr>
            <a:spLocks noChangeArrowheads="1" noChangeShapeType="1" noTextEdit="1"/>
          </p:cNvSpPr>
          <p:nvPr/>
        </p:nvSpPr>
        <p:spPr bwMode="auto">
          <a:xfrm>
            <a:off x="1295400" y="533400"/>
            <a:ext cx="3667125" cy="3886200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9966FF"/>
                </a:solidFill>
                <a:latin typeface="Times New Roman"/>
                <a:cs typeface="Times New Roman"/>
              </a:rPr>
              <a:t>A</a:t>
            </a:r>
          </a:p>
        </p:txBody>
      </p:sp>
      <p:sp>
        <p:nvSpPr>
          <p:cNvPr id="30725" name="WordArt 5"/>
          <p:cNvSpPr>
            <a:spLocks noChangeArrowheads="1" noChangeShapeType="1" noTextEdit="1"/>
          </p:cNvSpPr>
          <p:nvPr/>
        </p:nvSpPr>
        <p:spPr bwMode="auto">
          <a:xfrm>
            <a:off x="4572000" y="762000"/>
            <a:ext cx="3990975" cy="2686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 Black"/>
              </a:rPr>
              <a:t>D</a:t>
            </a:r>
          </a:p>
        </p:txBody>
      </p:sp>
      <p:sp>
        <p:nvSpPr>
          <p:cNvPr id="30726" name="WordArt 6"/>
          <p:cNvSpPr>
            <a:spLocks noChangeArrowheads="1" noChangeShapeType="1" noTextEdit="1"/>
          </p:cNvSpPr>
          <p:nvPr/>
        </p:nvSpPr>
        <p:spPr bwMode="auto">
          <a:xfrm>
            <a:off x="3124200" y="1828800"/>
            <a:ext cx="3830638" cy="38862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86069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E</a:t>
            </a:r>
          </a:p>
        </p:txBody>
      </p:sp>
      <p:sp>
        <p:nvSpPr>
          <p:cNvPr id="30727" name="WordArt 7"/>
          <p:cNvSpPr>
            <a:spLocks noChangeArrowheads="1" noChangeShapeType="1" noTextEdit="1"/>
          </p:cNvSpPr>
          <p:nvPr/>
        </p:nvSpPr>
        <p:spPr bwMode="auto">
          <a:xfrm>
            <a:off x="685800" y="381000"/>
            <a:ext cx="4191000" cy="449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K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3" dur="10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7" dur="10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10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animBg="1"/>
      <p:bldP spid="30723" grpId="0" animBg="1"/>
      <p:bldP spid="30724" grpId="0" animBg="1"/>
      <p:bldP spid="30725" grpId="0" animBg="1"/>
      <p:bldP spid="30726" grpId="0" animBg="1"/>
      <p:bldP spid="30727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685800" y="0"/>
            <a:ext cx="78486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9600" b="1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Vitamins</a:t>
            </a:r>
            <a:endParaRPr lang="en-US" b="1" u="sng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228600" y="1752600"/>
            <a:ext cx="861060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5400" dirty="0">
                <a:solidFill>
                  <a:schemeClr val="bg1"/>
                </a:solidFill>
                <a:latin typeface="Arial" charset="0"/>
              </a:rPr>
              <a:t>Complex organic substances needed to carry out bodily functions such as growth, maintenance and reproduction.</a:t>
            </a:r>
            <a:endParaRPr lang="en-US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autoUpdateAnimBg="0"/>
      <p:bldP spid="31747" grpId="0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609600" y="304800"/>
            <a:ext cx="8001000" cy="1387475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8000" b="1">
                <a:effectLst>
                  <a:outerShdw blurRad="38100" dist="38100" dir="2700000" algn="tl">
                    <a:srgbClr val="C0C0C0"/>
                  </a:outerShdw>
                </a:effectLst>
              </a:rPr>
              <a:t>Vitamins</a:t>
            </a:r>
            <a:endParaRPr lang="en-US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457200" y="2667000"/>
            <a:ext cx="800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685800" y="2362200"/>
            <a:ext cx="3581400" cy="2362200"/>
          </a:xfrm>
          <a:prstGeom prst="rect">
            <a:avLst/>
          </a:prstGeom>
          <a:noFill/>
          <a:ln w="76200">
            <a:solidFill>
              <a:srgbClr val="FF0000"/>
            </a:solidFill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7200"/>
              <a:t>Fat Soluble</a:t>
            </a:r>
            <a:endParaRPr lang="en-US"/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4800600" y="2362200"/>
            <a:ext cx="3733800" cy="2362200"/>
          </a:xfrm>
          <a:prstGeom prst="rect">
            <a:avLst/>
          </a:prstGeom>
          <a:noFill/>
          <a:ln w="76200">
            <a:solidFill>
              <a:schemeClr val="accent2"/>
            </a:solidFill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7200"/>
              <a:t>Water Soluble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autoUpdateAnimBg="0"/>
      <p:bldP spid="32772" grpId="0" animBg="1" autoUpdateAnimBg="0"/>
      <p:bldP spid="32773" grpId="0" animBg="1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  <a:ln w="76200">
            <a:solidFill>
              <a:schemeClr val="accent1">
                <a:lumMod val="50000"/>
              </a:schemeClr>
            </a:solidFill>
          </a:ln>
        </p:spPr>
        <p:txBody>
          <a:bodyPr/>
          <a:lstStyle/>
          <a:p>
            <a:r>
              <a:rPr lang="en-US" sz="8000" dirty="0">
                <a:latin typeface="Arial" charset="0"/>
              </a:rPr>
              <a:t>Fat Soluble</a:t>
            </a:r>
            <a:endParaRPr lang="en-US" dirty="0">
              <a:latin typeface="Arial" charset="0"/>
            </a:endParaRPr>
          </a:p>
        </p:txBody>
      </p:sp>
      <p:sp>
        <p:nvSpPr>
          <p:cNvPr id="33805" name="WordArt 13"/>
          <p:cNvSpPr>
            <a:spLocks noChangeArrowheads="1" noChangeShapeType="1" noTextEdit="1"/>
          </p:cNvSpPr>
          <p:nvPr/>
        </p:nvSpPr>
        <p:spPr bwMode="auto">
          <a:xfrm>
            <a:off x="4572000" y="1295400"/>
            <a:ext cx="3990975" cy="2686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/>
                </a:outerShdw>
              </a:effectLst>
              <a:latin typeface="Arial Black"/>
            </a:endParaRPr>
          </a:p>
        </p:txBody>
      </p:sp>
      <p:sp>
        <p:nvSpPr>
          <p:cNvPr id="33806" name="WordArt 14"/>
          <p:cNvSpPr>
            <a:spLocks noChangeArrowheads="1" noChangeShapeType="1" noTextEdit="1"/>
          </p:cNvSpPr>
          <p:nvPr/>
        </p:nvSpPr>
        <p:spPr bwMode="auto">
          <a:xfrm>
            <a:off x="3124200" y="2362200"/>
            <a:ext cx="3830638" cy="38862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86069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endParaRPr lang="en-US" sz="3600" kern="10" dirty="0">
              <a:ln w="9525">
                <a:round/>
                <a:headEnd/>
                <a:tailEnd/>
              </a:ln>
              <a:gradFill rotWithShape="0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Impact"/>
            </a:endParaRPr>
          </a:p>
        </p:txBody>
      </p:sp>
      <p:sp>
        <p:nvSpPr>
          <p:cNvPr id="33807" name="WordArt 15"/>
          <p:cNvSpPr>
            <a:spLocks noChangeArrowheads="1" noChangeShapeType="1" noTextEdit="1"/>
          </p:cNvSpPr>
          <p:nvPr/>
        </p:nvSpPr>
        <p:spPr bwMode="auto">
          <a:xfrm>
            <a:off x="685800" y="914400"/>
            <a:ext cx="4191000" cy="449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14400" y="1595021"/>
            <a:ext cx="7239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7200" dirty="0" smtClean="0"/>
              <a:t> A</a:t>
            </a:r>
          </a:p>
          <a:p>
            <a:pPr>
              <a:buFont typeface="Arial" pitchFamily="34" charset="0"/>
              <a:buChar char="•"/>
            </a:pPr>
            <a:r>
              <a:rPr lang="en-US" sz="7200" dirty="0" smtClean="0"/>
              <a:t> D</a:t>
            </a:r>
          </a:p>
          <a:p>
            <a:pPr>
              <a:buFont typeface="Arial" pitchFamily="34" charset="0"/>
              <a:buChar char="•"/>
            </a:pPr>
            <a:r>
              <a:rPr lang="en-US" sz="7200" dirty="0" smtClean="0"/>
              <a:t> E</a:t>
            </a:r>
          </a:p>
          <a:p>
            <a:pPr>
              <a:buFont typeface="Arial" pitchFamily="34" charset="0"/>
              <a:buChar char="•"/>
            </a:pPr>
            <a:r>
              <a:rPr lang="en-US" sz="7200" dirty="0" smtClean="0"/>
              <a:t> K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685800" y="990600"/>
            <a:ext cx="777240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9600">
                <a:latin typeface="Arial" charset="0"/>
              </a:rPr>
              <a:t>The Six Classes of Nutrients are:</a:t>
            </a:r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z="80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charset="0"/>
              </a:rPr>
              <a:t>Water Soluble</a:t>
            </a:r>
          </a:p>
        </p:txBody>
      </p:sp>
      <p:sp>
        <p:nvSpPr>
          <p:cNvPr id="34821" name="WordArt 5"/>
          <p:cNvSpPr>
            <a:spLocks noChangeArrowheads="1" noChangeShapeType="1" noTextEdit="1"/>
          </p:cNvSpPr>
          <p:nvPr/>
        </p:nvSpPr>
        <p:spPr bwMode="auto">
          <a:xfrm>
            <a:off x="6324600" y="5105400"/>
            <a:ext cx="1219200" cy="974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B-6</a:t>
            </a:r>
          </a:p>
        </p:txBody>
      </p:sp>
      <p:sp>
        <p:nvSpPr>
          <p:cNvPr id="34822" name="WordArt 6"/>
          <p:cNvSpPr>
            <a:spLocks noChangeArrowheads="1" noChangeShapeType="1" noTextEdit="1"/>
          </p:cNvSpPr>
          <p:nvPr/>
        </p:nvSpPr>
        <p:spPr bwMode="auto">
          <a:xfrm>
            <a:off x="2286000" y="2819400"/>
            <a:ext cx="1114425" cy="892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B-2</a:t>
            </a:r>
          </a:p>
        </p:txBody>
      </p:sp>
      <p:sp>
        <p:nvSpPr>
          <p:cNvPr id="34823" name="WordArt 7"/>
          <p:cNvSpPr>
            <a:spLocks noChangeArrowheads="1" noChangeShapeType="1" noTextEdit="1"/>
          </p:cNvSpPr>
          <p:nvPr/>
        </p:nvSpPr>
        <p:spPr bwMode="auto">
          <a:xfrm>
            <a:off x="3810000" y="3886200"/>
            <a:ext cx="1828800" cy="10969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Niacin</a:t>
            </a:r>
          </a:p>
        </p:txBody>
      </p:sp>
      <p:sp>
        <p:nvSpPr>
          <p:cNvPr id="34824" name="WordArt 8"/>
          <p:cNvSpPr>
            <a:spLocks noChangeArrowheads="1" noChangeShapeType="1" noTextEdit="1"/>
          </p:cNvSpPr>
          <p:nvPr/>
        </p:nvSpPr>
        <p:spPr bwMode="auto">
          <a:xfrm>
            <a:off x="4648200" y="1676400"/>
            <a:ext cx="2667000" cy="1085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Folic Acid</a:t>
            </a:r>
          </a:p>
        </p:txBody>
      </p:sp>
      <p:sp>
        <p:nvSpPr>
          <p:cNvPr id="34825" name="WordArt 9"/>
          <p:cNvSpPr>
            <a:spLocks noChangeArrowheads="1" noChangeShapeType="1" noTextEdit="1"/>
          </p:cNvSpPr>
          <p:nvPr/>
        </p:nvSpPr>
        <p:spPr bwMode="auto">
          <a:xfrm>
            <a:off x="6400800" y="3124200"/>
            <a:ext cx="17526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C</a:t>
            </a:r>
          </a:p>
        </p:txBody>
      </p:sp>
      <p:sp>
        <p:nvSpPr>
          <p:cNvPr id="34826" name="WordArt 10"/>
          <p:cNvSpPr>
            <a:spLocks noChangeArrowheads="1" noChangeShapeType="1" noTextEdit="1"/>
          </p:cNvSpPr>
          <p:nvPr/>
        </p:nvSpPr>
        <p:spPr bwMode="auto">
          <a:xfrm>
            <a:off x="762000" y="4267200"/>
            <a:ext cx="1447800" cy="1158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B-12</a:t>
            </a:r>
          </a:p>
        </p:txBody>
      </p:sp>
      <p:sp>
        <p:nvSpPr>
          <p:cNvPr id="34827" name="WordArt 11"/>
          <p:cNvSpPr>
            <a:spLocks noChangeArrowheads="1" noChangeShapeType="1" noTextEdit="1"/>
          </p:cNvSpPr>
          <p:nvPr/>
        </p:nvSpPr>
        <p:spPr bwMode="auto">
          <a:xfrm>
            <a:off x="838200" y="1600200"/>
            <a:ext cx="1114425" cy="952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B-1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4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3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0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 animBg="1"/>
      <p:bldP spid="34822" grpId="0" animBg="1"/>
      <p:bldP spid="34823" grpId="0" animBg="1"/>
      <p:bldP spid="34824" grpId="0" animBg="1"/>
      <p:bldP spid="34825" grpId="0" animBg="1"/>
      <p:bldP spid="34826" grpId="0" animBg="1"/>
      <p:bldP spid="34827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304800" y="381000"/>
            <a:ext cx="84582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5400" b="1" u="sng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Water soluble vitamins</a:t>
            </a:r>
          </a:p>
          <a:p>
            <a:pPr eaLnBrk="0" hangingPunct="0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5400" dirty="0" smtClean="0"/>
              <a:t>   </a:t>
            </a:r>
            <a:r>
              <a:rPr lang="en-US" sz="5400" dirty="0" smtClean="0">
                <a:latin typeface="Arial" charset="0"/>
              </a:rPr>
              <a:t>Pass </a:t>
            </a:r>
            <a:r>
              <a:rPr lang="en-US" sz="5400" dirty="0">
                <a:latin typeface="Arial" charset="0"/>
              </a:rPr>
              <a:t>out of the body 	each </a:t>
            </a:r>
            <a:r>
              <a:rPr lang="en-US" sz="5400" dirty="0" smtClean="0">
                <a:latin typeface="Arial" charset="0"/>
              </a:rPr>
              <a:t>day</a:t>
            </a:r>
            <a:endParaRPr lang="en-US" sz="5400" dirty="0">
              <a:latin typeface="Arial" charset="0"/>
            </a:endParaRPr>
          </a:p>
          <a:p>
            <a:pPr eaLnBrk="0" hangingPunct="0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5400" dirty="0" smtClean="0"/>
              <a:t>   </a:t>
            </a:r>
            <a:r>
              <a:rPr lang="en-US" sz="5400" dirty="0" smtClean="0">
                <a:latin typeface="Arial" charset="0"/>
              </a:rPr>
              <a:t>Need </a:t>
            </a:r>
            <a:r>
              <a:rPr lang="en-US" sz="5400" dirty="0">
                <a:latin typeface="Arial" charset="0"/>
              </a:rPr>
              <a:t>to </a:t>
            </a:r>
            <a:r>
              <a:rPr lang="en-US" sz="5400" dirty="0" smtClean="0">
                <a:latin typeface="Arial" charset="0"/>
              </a:rPr>
              <a:t>be consumed  	each day</a:t>
            </a:r>
            <a:endParaRPr lang="en-US" sz="5400" dirty="0">
              <a:latin typeface="Arial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dirty="0"/>
              <a:t>	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78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378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" y="304800"/>
            <a:ext cx="8763000" cy="571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6000" b="1" u="sng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Fat soluble vitamins:</a:t>
            </a:r>
          </a:p>
          <a:p>
            <a:pPr eaLnBrk="0" hangingPunct="0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5400" dirty="0">
                <a:latin typeface="Arial" charset="0"/>
              </a:rPr>
              <a:t>	</a:t>
            </a:r>
            <a:r>
              <a:rPr lang="en-US" sz="4800" dirty="0">
                <a:latin typeface="Arial" charset="0"/>
              </a:rPr>
              <a:t>Stored in the body	</a:t>
            </a:r>
          </a:p>
          <a:p>
            <a:pPr eaLnBrk="0" hangingPunct="0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4800" dirty="0">
                <a:latin typeface="Arial" charset="0"/>
              </a:rPr>
              <a:t>	Can be consumed every 	other day</a:t>
            </a:r>
          </a:p>
          <a:p>
            <a:pPr eaLnBrk="0" hangingPunct="0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4800" dirty="0">
                <a:latin typeface="Arial" charset="0"/>
              </a:rPr>
              <a:t>	Can be toxic in overdoses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/>
              <a:t>	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8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38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38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457200" y="533400"/>
            <a:ext cx="8382000" cy="311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6600">
                <a:latin typeface="Arial" charset="0"/>
              </a:rPr>
              <a:t>Vitamins are needed for chemical reactions to occur in the body.</a:t>
            </a:r>
          </a:p>
        </p:txBody>
      </p:sp>
      <p:pic>
        <p:nvPicPr>
          <p:cNvPr id="39939" name="Picture 3" descr="qzceshqh[1]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3962400"/>
            <a:ext cx="2209800" cy="2209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609600" y="0"/>
            <a:ext cx="79248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96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charset="0"/>
              </a:rPr>
              <a:t>Minerals</a:t>
            </a:r>
            <a:endParaRPr lang="en-US" b="1" u="sng" dirty="0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  <a:latin typeface="Arial" charset="0"/>
            </a:endParaRP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152400" y="1676400"/>
            <a:ext cx="8763000" cy="1754326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5400" dirty="0">
                <a:solidFill>
                  <a:schemeClr val="bg1"/>
                </a:solidFill>
                <a:latin typeface="Arial" charset="0"/>
              </a:rPr>
              <a:t>Inorganic substance that makes up 4 % of your </a:t>
            </a:r>
            <a:r>
              <a:rPr lang="en-US" sz="5400" dirty="0" smtClean="0">
                <a:solidFill>
                  <a:schemeClr val="bg1"/>
                </a:solidFill>
                <a:latin typeface="Arial" charset="0"/>
              </a:rPr>
              <a:t>body</a:t>
            </a:r>
            <a:endParaRPr lang="en-US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152400" y="3581400"/>
            <a:ext cx="8763000" cy="914400"/>
          </a:xfrm>
          <a:prstGeom prst="rect">
            <a:avLst/>
          </a:prstGeom>
          <a:solidFill>
            <a:srgbClr val="FF33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5400" dirty="0">
                <a:solidFill>
                  <a:schemeClr val="bg1"/>
                </a:solidFill>
                <a:latin typeface="Arial" charset="0"/>
              </a:rPr>
              <a:t>Become part of the </a:t>
            </a:r>
            <a:r>
              <a:rPr lang="en-US" sz="5400" dirty="0" smtClean="0">
                <a:solidFill>
                  <a:schemeClr val="bg1"/>
                </a:solidFill>
                <a:latin typeface="Arial" charset="0"/>
              </a:rPr>
              <a:t>body</a:t>
            </a:r>
            <a:endParaRPr lang="en-US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152400" y="4800600"/>
            <a:ext cx="8610600" cy="9144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5400" dirty="0">
                <a:solidFill>
                  <a:schemeClr val="bg1"/>
                </a:solidFill>
                <a:latin typeface="Arial" charset="0"/>
              </a:rPr>
              <a:t>Help with body </a:t>
            </a:r>
            <a:r>
              <a:rPr lang="en-US" sz="5400" dirty="0" smtClean="0">
                <a:solidFill>
                  <a:schemeClr val="bg1"/>
                </a:solidFill>
                <a:latin typeface="Arial" charset="0"/>
              </a:rPr>
              <a:t>processes</a:t>
            </a:r>
            <a:endParaRPr lang="en-US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animBg="1" autoUpdateAnimBg="0"/>
      <p:bldP spid="35844" grpId="0" animBg="1" autoUpdateAnimBg="0"/>
      <p:bldP spid="35845" grpId="0" animBg="1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0" name="WordArt 6"/>
          <p:cNvSpPr>
            <a:spLocks noChangeArrowheads="1" noChangeShapeType="1" noTextEdit="1"/>
          </p:cNvSpPr>
          <p:nvPr/>
        </p:nvSpPr>
        <p:spPr bwMode="auto">
          <a:xfrm>
            <a:off x="838200" y="1676400"/>
            <a:ext cx="7620000" cy="272415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 Black"/>
              </a:rPr>
              <a:t>Minerals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0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WordArt 4"/>
          <p:cNvSpPr>
            <a:spLocks noChangeArrowheads="1" noChangeShapeType="1" noTextEdit="1"/>
          </p:cNvSpPr>
          <p:nvPr/>
        </p:nvSpPr>
        <p:spPr bwMode="auto">
          <a:xfrm>
            <a:off x="2971800" y="5638800"/>
            <a:ext cx="2438400" cy="736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Sodium</a:t>
            </a:r>
          </a:p>
        </p:txBody>
      </p:sp>
      <p:sp>
        <p:nvSpPr>
          <p:cNvPr id="51206" name="WordArt 6"/>
          <p:cNvSpPr>
            <a:spLocks noChangeArrowheads="1" noChangeShapeType="1" noTextEdit="1"/>
          </p:cNvSpPr>
          <p:nvPr/>
        </p:nvSpPr>
        <p:spPr bwMode="auto">
          <a:xfrm rot="-1447080">
            <a:off x="347663" y="4056063"/>
            <a:ext cx="4106862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Phosphorus</a:t>
            </a:r>
          </a:p>
        </p:txBody>
      </p:sp>
      <p:sp>
        <p:nvSpPr>
          <p:cNvPr id="51207" name="WordArt 7"/>
          <p:cNvSpPr>
            <a:spLocks noChangeArrowheads="1" noChangeShapeType="1" noTextEdit="1"/>
          </p:cNvSpPr>
          <p:nvPr/>
        </p:nvSpPr>
        <p:spPr bwMode="auto">
          <a:xfrm>
            <a:off x="685800" y="2819400"/>
            <a:ext cx="2081213" cy="628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Iron</a:t>
            </a:r>
          </a:p>
        </p:txBody>
      </p:sp>
      <p:sp>
        <p:nvSpPr>
          <p:cNvPr id="51208" name="WordArt 8"/>
          <p:cNvSpPr>
            <a:spLocks noChangeArrowheads="1" noChangeShapeType="1" noTextEdit="1"/>
          </p:cNvSpPr>
          <p:nvPr/>
        </p:nvSpPr>
        <p:spPr bwMode="auto">
          <a:xfrm rot="1451724">
            <a:off x="990600" y="1143000"/>
            <a:ext cx="2838450" cy="781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Calcium</a:t>
            </a:r>
          </a:p>
        </p:txBody>
      </p:sp>
      <p:sp>
        <p:nvSpPr>
          <p:cNvPr id="51209" name="WordArt 9"/>
          <p:cNvSpPr>
            <a:spLocks noChangeArrowheads="1" noChangeShapeType="1" noTextEdit="1"/>
          </p:cNvSpPr>
          <p:nvPr/>
        </p:nvSpPr>
        <p:spPr bwMode="auto">
          <a:xfrm rot="-1318292">
            <a:off x="5257800" y="914400"/>
            <a:ext cx="3276600" cy="9890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Potassium</a:t>
            </a:r>
          </a:p>
        </p:txBody>
      </p:sp>
      <p:sp>
        <p:nvSpPr>
          <p:cNvPr id="51210" name="WordArt 10"/>
          <p:cNvSpPr>
            <a:spLocks noChangeArrowheads="1" noChangeShapeType="1" noTextEdit="1"/>
          </p:cNvSpPr>
          <p:nvPr/>
        </p:nvSpPr>
        <p:spPr bwMode="auto">
          <a:xfrm>
            <a:off x="6324600" y="2971800"/>
            <a:ext cx="2362200" cy="7127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Iodine</a:t>
            </a:r>
          </a:p>
        </p:txBody>
      </p:sp>
      <p:sp>
        <p:nvSpPr>
          <p:cNvPr id="51211" name="WordArt 11"/>
          <p:cNvSpPr>
            <a:spLocks noChangeArrowheads="1" noChangeShapeType="1" noTextEdit="1"/>
          </p:cNvSpPr>
          <p:nvPr/>
        </p:nvSpPr>
        <p:spPr bwMode="auto">
          <a:xfrm rot="1937685">
            <a:off x="5867400" y="5181600"/>
            <a:ext cx="2081213" cy="628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Zinc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51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51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51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51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000"/>
                                        <p:tgtEl>
                                          <p:spTgt spid="51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4" grpId="0" animBg="1"/>
      <p:bldP spid="51206" grpId="0" animBg="1"/>
      <p:bldP spid="51207" grpId="0" animBg="1"/>
      <p:bldP spid="51208" grpId="0" animBg="1"/>
      <p:bldP spid="51209" grpId="0" animBg="1"/>
      <p:bldP spid="51210" grpId="0" animBg="1"/>
      <p:bldP spid="51211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304800" y="457200"/>
            <a:ext cx="8458200" cy="170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0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charset="0"/>
              </a:rPr>
              <a:t>Minerals become part of the body.</a:t>
            </a:r>
          </a:p>
          <a:p>
            <a:pPr eaLnBrk="0" hangingPunct="0">
              <a:spcBef>
                <a:spcPct val="50000"/>
              </a:spcBef>
            </a:pPr>
            <a:r>
              <a:rPr lang="en-US" sz="4400" dirty="0"/>
              <a:t>	</a:t>
            </a:r>
            <a:endParaRPr lang="en-US" sz="4400" dirty="0">
              <a:latin typeface="Arial" charset="0"/>
            </a:endParaRPr>
          </a:p>
        </p:txBody>
      </p:sp>
      <p:pic>
        <p:nvPicPr>
          <p:cNvPr id="40963" name="Picture 3" descr="_m3kiw2t[1]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447800"/>
            <a:ext cx="1771650" cy="1693863"/>
          </a:xfrm>
          <a:prstGeom prst="rect">
            <a:avLst/>
          </a:prstGeom>
          <a:noFill/>
        </p:spPr>
      </p:pic>
      <p:pic>
        <p:nvPicPr>
          <p:cNvPr id="40964" name="Picture 4" descr="k0xv2kbs[1]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2590800"/>
            <a:ext cx="857250" cy="1104900"/>
          </a:xfrm>
          <a:prstGeom prst="rect">
            <a:avLst/>
          </a:prstGeom>
          <a:noFill/>
        </p:spPr>
      </p:pic>
      <p:pic>
        <p:nvPicPr>
          <p:cNvPr id="40965" name="Picture 5" descr="0wgmh41c[1]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3600" y="3505200"/>
            <a:ext cx="2819400" cy="2819400"/>
          </a:xfrm>
          <a:prstGeom prst="rect">
            <a:avLst/>
          </a:prstGeom>
          <a:noFill/>
        </p:spPr>
      </p:pic>
      <p:sp>
        <p:nvSpPr>
          <p:cNvPr id="40966" name="WordArt 6"/>
          <p:cNvSpPr>
            <a:spLocks noChangeArrowheads="1" noChangeShapeType="1" noTextEdit="1"/>
          </p:cNvSpPr>
          <p:nvPr/>
        </p:nvSpPr>
        <p:spPr bwMode="auto">
          <a:xfrm>
            <a:off x="2819400" y="1447800"/>
            <a:ext cx="154305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Bones</a:t>
            </a:r>
          </a:p>
        </p:txBody>
      </p:sp>
      <p:sp>
        <p:nvSpPr>
          <p:cNvPr id="40967" name="WordArt 7"/>
          <p:cNvSpPr>
            <a:spLocks noChangeArrowheads="1" noChangeShapeType="1" noTextEdit="1"/>
          </p:cNvSpPr>
          <p:nvPr/>
        </p:nvSpPr>
        <p:spPr bwMode="auto">
          <a:xfrm>
            <a:off x="4800600" y="2819400"/>
            <a:ext cx="154305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Teeth</a:t>
            </a:r>
          </a:p>
        </p:txBody>
      </p:sp>
      <p:sp>
        <p:nvSpPr>
          <p:cNvPr id="40968" name="WordArt 8"/>
          <p:cNvSpPr>
            <a:spLocks noChangeArrowheads="1" noChangeShapeType="1" noTextEdit="1"/>
          </p:cNvSpPr>
          <p:nvPr/>
        </p:nvSpPr>
        <p:spPr bwMode="auto">
          <a:xfrm>
            <a:off x="914400" y="4572000"/>
            <a:ext cx="4953000" cy="1524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Blood (Hemoglobin)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40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0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 autoUpdateAnimBg="0"/>
      <p:bldP spid="40966" grpId="0"/>
      <p:bldP spid="40967" grpId="0"/>
      <p:bldP spid="40968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WordArt 4"/>
          <p:cNvSpPr>
            <a:spLocks noChangeArrowheads="1" noChangeShapeType="1" noTextEdit="1"/>
          </p:cNvSpPr>
          <p:nvPr/>
        </p:nvSpPr>
        <p:spPr bwMode="auto">
          <a:xfrm>
            <a:off x="838200" y="1295400"/>
            <a:ext cx="7848600" cy="39576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Water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8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1143000"/>
          </a:xfrm>
        </p:spPr>
        <p:txBody>
          <a:bodyPr/>
          <a:lstStyle/>
          <a:p>
            <a:r>
              <a:rPr lang="en-US" sz="7200" b="1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Water’s Function</a:t>
            </a:r>
          </a:p>
        </p:txBody>
      </p:sp>
      <p:sp>
        <p:nvSpPr>
          <p:cNvPr id="53253" name="WordArt 5"/>
          <p:cNvSpPr>
            <a:spLocks noChangeArrowheads="1" noChangeShapeType="1" noTextEdit="1"/>
          </p:cNvSpPr>
          <p:nvPr/>
        </p:nvSpPr>
        <p:spPr bwMode="auto">
          <a:xfrm>
            <a:off x="990600" y="1905000"/>
            <a:ext cx="27432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Transport </a:t>
            </a:r>
          </a:p>
        </p:txBody>
      </p:sp>
      <p:sp>
        <p:nvSpPr>
          <p:cNvPr id="53254" name="WordArt 6"/>
          <p:cNvSpPr>
            <a:spLocks noChangeArrowheads="1" noChangeShapeType="1" noTextEdit="1"/>
          </p:cNvSpPr>
          <p:nvPr/>
        </p:nvSpPr>
        <p:spPr bwMode="auto">
          <a:xfrm>
            <a:off x="990600" y="3124200"/>
            <a:ext cx="52578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Temperature Control</a:t>
            </a:r>
          </a:p>
        </p:txBody>
      </p:sp>
      <p:sp>
        <p:nvSpPr>
          <p:cNvPr id="53255" name="WordArt 7"/>
          <p:cNvSpPr>
            <a:spLocks noChangeArrowheads="1" noChangeShapeType="1" noTextEdit="1"/>
          </p:cNvSpPr>
          <p:nvPr/>
        </p:nvSpPr>
        <p:spPr bwMode="auto">
          <a:xfrm>
            <a:off x="990600" y="4572000"/>
            <a:ext cx="49911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Chemical Reactions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53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53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3" grpId="0" animBg="1"/>
      <p:bldP spid="53254" grpId="0" animBg="1"/>
      <p:bldP spid="5325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762000" y="762000"/>
            <a:ext cx="7543800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8800" dirty="0">
                <a:latin typeface="Arial" charset="0"/>
              </a:rPr>
              <a:t>Carbohydrates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838200" y="2362200"/>
            <a:ext cx="72390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9600" dirty="0">
                <a:latin typeface="Arial" charset="0"/>
              </a:rPr>
              <a:t>Proteins</a:t>
            </a:r>
            <a:endParaRPr lang="en-US" dirty="0">
              <a:latin typeface="Arial" charset="0"/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066800" y="4191000"/>
            <a:ext cx="69342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9600" dirty="0">
                <a:latin typeface="Arial" charset="0"/>
              </a:rPr>
              <a:t>Fats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autoUpdateAnimBg="0"/>
      <p:bldP spid="4100" grpId="0" autoUpdateAnimBg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WordArt 4"/>
          <p:cNvSpPr>
            <a:spLocks noChangeArrowheads="1" noChangeShapeType="1" noTextEdit="1"/>
          </p:cNvSpPr>
          <p:nvPr/>
        </p:nvSpPr>
        <p:spPr bwMode="auto">
          <a:xfrm>
            <a:off x="1066800" y="685800"/>
            <a:ext cx="6705600" cy="464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Drink</a:t>
            </a:r>
          </a:p>
          <a:p>
            <a:pPr algn="ctr"/>
            <a:r>
              <a:rPr lang="en-US" sz="3600" i="1" kern="10"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8 - 8 oz. glasses</a:t>
            </a:r>
          </a:p>
          <a:p>
            <a:pPr algn="ctr"/>
            <a:r>
              <a:rPr lang="en-US" sz="3600" i="1" kern="10"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a day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5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0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9600" b="1" u="sng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Nutrients</a:t>
            </a:r>
          </a:p>
        </p:txBody>
      </p:sp>
      <p:sp>
        <p:nvSpPr>
          <p:cNvPr id="56325" name="WordArt 5"/>
          <p:cNvSpPr>
            <a:spLocks noChangeArrowheads="1" noChangeShapeType="1" noTextEdit="1"/>
          </p:cNvSpPr>
          <p:nvPr/>
        </p:nvSpPr>
        <p:spPr bwMode="auto">
          <a:xfrm>
            <a:off x="609600" y="2362200"/>
            <a:ext cx="8153400" cy="3581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Arial Black"/>
              </a:rPr>
              <a:t>Keep You Healthy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5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u="sng"/>
              <a:t>Assignment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sz="4800" dirty="0" smtClean="0">
                <a:latin typeface="Arial" charset="0"/>
              </a:rPr>
              <a:t>Nutrient poster.</a:t>
            </a:r>
          </a:p>
          <a:p>
            <a:pPr marL="609600" indent="-609600">
              <a:buFontTx/>
              <a:buAutoNum type="arabicPeriod"/>
            </a:pPr>
            <a:r>
              <a:rPr lang="en-US" sz="4800" dirty="0" smtClean="0">
                <a:latin typeface="Arial" charset="0"/>
              </a:rPr>
              <a:t>Refer to the handout and complete the assignment as instructed.</a:t>
            </a:r>
            <a:endParaRPr lang="en-US" sz="48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685800" y="533400"/>
            <a:ext cx="77724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9600" dirty="0">
                <a:latin typeface="Arial" charset="0"/>
              </a:rPr>
              <a:t>Vitamins</a:t>
            </a:r>
            <a:endParaRPr lang="en-US" dirty="0">
              <a:latin typeface="Arial" charset="0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762000" y="2133600"/>
            <a:ext cx="70104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9600" dirty="0">
                <a:latin typeface="Arial" charset="0"/>
              </a:rPr>
              <a:t>Minerals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762000" y="3962400"/>
            <a:ext cx="73152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9600" dirty="0">
                <a:latin typeface="Arial" charset="0"/>
              </a:rPr>
              <a:t>Water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 autoUpdateAnimBg="0"/>
      <p:bldP spid="512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228600" y="223838"/>
            <a:ext cx="8534400" cy="580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6600">
                <a:solidFill>
                  <a:srgbClr val="FF3300"/>
                </a:solidFill>
                <a:latin typeface="Arial" charset="0"/>
              </a:rPr>
              <a:t>Three nutrients that give us energy: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5400" b="1">
                <a:solidFill>
                  <a:schemeClr val="accent2"/>
                </a:solidFill>
                <a:latin typeface="Arial" charset="0"/>
              </a:rPr>
              <a:t>Carbohydrates 4 cal/g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5400" b="1">
                <a:solidFill>
                  <a:srgbClr val="FF6600"/>
                </a:solidFill>
                <a:latin typeface="Arial" charset="0"/>
              </a:rPr>
              <a:t>Protein 4 cal/g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5400" b="1">
                <a:solidFill>
                  <a:srgbClr val="008000"/>
                </a:solidFill>
                <a:latin typeface="Arial" charset="0"/>
              </a:rPr>
              <a:t>Fat 9 cal/g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" dur="1000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" dur="1000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9" dur="1000"/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uiExpand="1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304800" y="762000"/>
            <a:ext cx="8458200" cy="545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6600" dirty="0">
                <a:solidFill>
                  <a:schemeClr val="bg1"/>
                </a:solidFill>
                <a:latin typeface="Arial" charset="0"/>
              </a:rPr>
              <a:t>Vitamins, minerals and water do not directly give us energy.  They do not have</a:t>
            </a:r>
            <a:r>
              <a:rPr lang="en-US" sz="6600" dirty="0">
                <a:latin typeface="Arial" charset="0"/>
              </a:rPr>
              <a:t> </a:t>
            </a:r>
            <a:r>
              <a:rPr lang="en-US" sz="8800" dirty="0">
                <a:solidFill>
                  <a:schemeClr val="accent2"/>
                </a:solidFill>
                <a:latin typeface="Arial" charset="0"/>
              </a:rPr>
              <a:t>calories.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2"/>
          <p:cNvSpPr txBox="1">
            <a:spLocks noChangeArrowheads="1"/>
          </p:cNvSpPr>
          <p:nvPr/>
        </p:nvSpPr>
        <p:spPr bwMode="auto">
          <a:xfrm>
            <a:off x="228600" y="1447800"/>
            <a:ext cx="8534400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6000" b="1" u="sng" dirty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Calories</a:t>
            </a:r>
            <a:r>
              <a:rPr lang="en-US" sz="6000" dirty="0">
                <a:solidFill>
                  <a:schemeClr val="accent2"/>
                </a:solidFill>
                <a:latin typeface="Arial" charset="0"/>
              </a:rPr>
              <a:t> are units of heat energy or the amount of energy food provides.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2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515</Words>
  <Application>Microsoft Macintosh PowerPoint</Application>
  <PresentationFormat>On-screen Show (4:3)</PresentationFormat>
  <Paragraphs>161</Paragraphs>
  <Slides>52</Slides>
  <Notes>0</Notes>
  <HiddenSlides>0</HiddenSlides>
  <MMClips>1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52</vt:i4>
      </vt:variant>
    </vt:vector>
  </HeadingPairs>
  <TitlesOfParts>
    <vt:vector size="55" baseType="lpstr">
      <vt:lpstr>Default Design</vt:lpstr>
      <vt:lpstr>ClipArt</vt:lpstr>
      <vt:lpstr>Clip</vt:lpstr>
      <vt:lpstr>PowerPoint Presentation</vt:lpstr>
      <vt:lpstr>Nutrients</vt:lpstr>
      <vt:lpstr>Nutrition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Main Function of  Carbohydrates</vt:lpstr>
      <vt:lpstr>PowerPoint Presentation</vt:lpstr>
      <vt:lpstr>Three Categories of Carbohydrates</vt:lpstr>
      <vt:lpstr>PowerPoint Presentation</vt:lpstr>
      <vt:lpstr>Simple Sugars</vt:lpstr>
      <vt:lpstr>PowerPoint Presentation</vt:lpstr>
      <vt:lpstr>Fiber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Examples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Fat Soluble</vt:lpstr>
      <vt:lpstr>Water Soluble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Water’s Function</vt:lpstr>
      <vt:lpstr>PowerPoint Presentation</vt:lpstr>
      <vt:lpstr>Nutrients</vt:lpstr>
      <vt:lpstr>Assignment</vt:lpstr>
    </vt:vector>
  </TitlesOfParts>
  <Company>sd171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ohs</dc:creator>
  <cp:lastModifiedBy>Robyn Eastin</cp:lastModifiedBy>
  <cp:revision>56</cp:revision>
  <dcterms:created xsi:type="dcterms:W3CDTF">2000-11-13T18:42:21Z</dcterms:created>
  <dcterms:modified xsi:type="dcterms:W3CDTF">2013-10-29T15:36:23Z</dcterms:modified>
</cp:coreProperties>
</file>